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13"/>
  </p:notesMasterIdLst>
  <p:sldIdLst>
    <p:sldId id="256" r:id="rId3"/>
    <p:sldId id="2142532721" r:id="rId4"/>
    <p:sldId id="10807" r:id="rId5"/>
    <p:sldId id="274" r:id="rId6"/>
    <p:sldId id="2142532723" r:id="rId7"/>
    <p:sldId id="2142532732" r:id="rId8"/>
    <p:sldId id="2142532727" r:id="rId9"/>
    <p:sldId id="2142532728" r:id="rId10"/>
    <p:sldId id="2142532731" r:id="rId11"/>
    <p:sldId id="2142532733" r:id="rId12"/>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Davis" initials="TD" lastIdx="6" clrIdx="0">
    <p:extLst>
      <p:ext uri="{19B8F6BF-5375-455C-9EA6-DF929625EA0E}">
        <p15:presenceInfo xmlns:p15="http://schemas.microsoft.com/office/powerpoint/2012/main" userId="9710389172edafc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99FF66"/>
    <a:srgbClr val="CCFF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5" autoAdjust="0"/>
    <p:restoredTop sz="94694"/>
  </p:normalViewPr>
  <p:slideViewPr>
    <p:cSldViewPr>
      <p:cViewPr varScale="1">
        <p:scale>
          <a:sx n="118" d="100"/>
          <a:sy n="118" d="100"/>
        </p:scale>
        <p:origin x="240" y="264"/>
      </p:cViewPr>
      <p:guideLst>
        <p:guide orient="horz" pos="2880"/>
        <p:guide pos="2160"/>
      </p:guideLst>
    </p:cSldViewPr>
  </p:slideViewPr>
  <p:notesTextViewPr>
    <p:cViewPr>
      <p:scale>
        <a:sx n="100" d="100"/>
        <a:sy n="100" d="100"/>
      </p:scale>
      <p:origin x="0" y="0"/>
    </p:cViewPr>
  </p:notesTextViewPr>
  <p:sorterViewPr>
    <p:cViewPr varScale="1">
      <p:scale>
        <a:sx n="1" d="1"/>
        <a:sy n="1" d="1"/>
      </p:scale>
      <p:origin x="0" y="-29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948539DE-448D-4210-B71F-7D6AA26CA0CB}" type="datetimeFigureOut">
              <a:rPr lang="en-GB" smtClean="0"/>
              <a:t>02/02/2026</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DF84A2A-5AC9-48B9-9BFC-FE0F5F4902AF}" type="slidenum">
              <a:rPr lang="en-GB" smtClean="0"/>
              <a:t>‹#›</a:t>
            </a:fld>
            <a:endParaRPr lang="en-GB"/>
          </a:p>
        </p:txBody>
      </p:sp>
    </p:spTree>
    <p:extLst>
      <p:ext uri="{BB962C8B-B14F-4D97-AF65-F5344CB8AC3E}">
        <p14:creationId xmlns:p14="http://schemas.microsoft.com/office/powerpoint/2010/main" val="1383771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53D172-2892-4EEA-9199-03E994257AC9}" type="slidenum">
              <a:rPr lang="en-US" altLang="en-US" smtClean="0"/>
              <a:pPr/>
              <a:t>3</a:t>
            </a:fld>
            <a:endParaRPr lang="en-US" altLang="en-US" dirty="0"/>
          </a:p>
        </p:txBody>
      </p:sp>
    </p:spTree>
    <p:extLst>
      <p:ext uri="{BB962C8B-B14F-4D97-AF65-F5344CB8AC3E}">
        <p14:creationId xmlns:p14="http://schemas.microsoft.com/office/powerpoint/2010/main" val="2692240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F84A2A-5AC9-48B9-9BFC-FE0F5F4902AF}" type="slidenum">
              <a:rPr lang="en-GB" smtClean="0"/>
              <a:t>5</a:t>
            </a:fld>
            <a:endParaRPr lang="en-GB"/>
          </a:p>
        </p:txBody>
      </p:sp>
    </p:spTree>
    <p:extLst>
      <p:ext uri="{BB962C8B-B14F-4D97-AF65-F5344CB8AC3E}">
        <p14:creationId xmlns:p14="http://schemas.microsoft.com/office/powerpoint/2010/main" val="2316275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400" b="1" i="0">
                <a:solidFill>
                  <a:srgbClr val="003399"/>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200" b="0" i="0">
                <a:solidFill>
                  <a:srgbClr val="001B84"/>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6"/>
          <p:cNvSpPr>
            <a:spLocks noGrp="1"/>
          </p:cNvSpPr>
          <p:nvPr>
            <p:ph type="dt" sz="half" idx="10"/>
          </p:nvPr>
        </p:nvSpPr>
        <p:spPr/>
        <p:txBody>
          <a:bodyPr/>
          <a:lstStyle>
            <a:lvl1pPr>
              <a:defRPr/>
            </a:lvl1pPr>
          </a:lstStyle>
          <a:p>
            <a:pPr>
              <a:defRPr/>
            </a:pPr>
            <a:endParaRPr lang="en-US" dirty="0"/>
          </a:p>
        </p:txBody>
      </p:sp>
      <p:sp>
        <p:nvSpPr>
          <p:cNvPr id="10" name="Footer Placeholder 7"/>
          <p:cNvSpPr>
            <a:spLocks noGrp="1"/>
          </p:cNvSpPr>
          <p:nvPr>
            <p:ph type="ftr" sz="quarter" idx="11"/>
          </p:nvPr>
        </p:nvSpPr>
        <p:spPr/>
        <p:txBody>
          <a:bodyPr/>
          <a:lstStyle>
            <a:lvl1pPr>
              <a:defRPr/>
            </a:lvl1pPr>
          </a:lstStyle>
          <a:p>
            <a:pPr>
              <a:defRPr/>
            </a:pPr>
            <a:endParaRPr lang="en-US" dirty="0"/>
          </a:p>
        </p:txBody>
      </p:sp>
      <p:sp>
        <p:nvSpPr>
          <p:cNvPr id="11" name="Slide Number Placeholder 8"/>
          <p:cNvSpPr>
            <a:spLocks noGrp="1"/>
          </p:cNvSpPr>
          <p:nvPr>
            <p:ph type="sldNum" sz="quarter" idx="12"/>
          </p:nvPr>
        </p:nvSpPr>
        <p:spPr/>
        <p:txBody>
          <a:bodyPr/>
          <a:lstStyle>
            <a:lvl1pPr>
              <a:defRPr/>
            </a:lvl1pPr>
          </a:lstStyle>
          <a:p>
            <a:fld id="{10A159E3-AD5F-4C4E-9410-FC053E07DC69}" type="slidenum">
              <a:rPr lang="en-US" altLang="en-US"/>
              <a:pPr/>
              <a:t>‹#›</a:t>
            </a:fld>
            <a:endParaRPr lang="en-US" altLang="en-US" dirty="0"/>
          </a:p>
        </p:txBody>
      </p:sp>
    </p:spTree>
    <p:extLst>
      <p:ext uri="{BB962C8B-B14F-4D97-AF65-F5344CB8AC3E}">
        <p14:creationId xmlns:p14="http://schemas.microsoft.com/office/powerpoint/2010/main" val="394219892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Date Placeholder 2"/>
          <p:cNvSpPr>
            <a:spLocks noGrp="1"/>
          </p:cNvSpPr>
          <p:nvPr>
            <p:ph type="dt" sz="half" idx="10"/>
          </p:nvPr>
        </p:nvSpPr>
        <p:spPr/>
        <p:txBody>
          <a:bodyPr/>
          <a:lstStyle>
            <a:lvl1pPr>
              <a:defRPr/>
            </a:lvl1pPr>
          </a:lstStyle>
          <a:p>
            <a:pPr>
              <a:defRPr/>
            </a:pPr>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
        <p:nvSpPr>
          <p:cNvPr id="7" name="Slide Number Placeholder 4"/>
          <p:cNvSpPr>
            <a:spLocks noGrp="1"/>
          </p:cNvSpPr>
          <p:nvPr>
            <p:ph type="sldNum" sz="quarter" idx="12"/>
          </p:nvPr>
        </p:nvSpPr>
        <p:spPr/>
        <p:txBody>
          <a:bodyPr/>
          <a:lstStyle>
            <a:lvl1pPr>
              <a:defRPr/>
            </a:lvl1pPr>
          </a:lstStyle>
          <a:p>
            <a:fld id="{406E8F67-F997-4EA5-B574-48B283F4869A}" type="slidenum">
              <a:rPr lang="en-US" altLang="en-US"/>
              <a:pPr/>
              <a:t>‹#›</a:t>
            </a:fld>
            <a:endParaRPr lang="en-US" altLang="en-US" dirty="0"/>
          </a:p>
        </p:txBody>
      </p:sp>
      <p:pic>
        <p:nvPicPr>
          <p:cNvPr id="8" name="Picture 7" descr="A picture containing drawing&#10;&#10;Description automatically generated">
            <a:extLst>
              <a:ext uri="{FF2B5EF4-FFF2-40B4-BE49-F238E27FC236}">
                <a16:creationId xmlns:a16="http://schemas.microsoft.com/office/drawing/2014/main" id="{A815BD35-9DCE-4A96-9E20-F84B6B7E49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55753" y="6498000"/>
            <a:ext cx="2136245" cy="360000"/>
          </a:xfrm>
          <a:prstGeom prst="rect">
            <a:avLst/>
          </a:prstGeom>
        </p:spPr>
      </p:pic>
      <p:grpSp>
        <p:nvGrpSpPr>
          <p:cNvPr id="10" name="Group 9">
            <a:extLst>
              <a:ext uri="{FF2B5EF4-FFF2-40B4-BE49-F238E27FC236}">
                <a16:creationId xmlns:a16="http://schemas.microsoft.com/office/drawing/2014/main" id="{40770CBD-0A13-465B-8265-2AE537239995}"/>
              </a:ext>
            </a:extLst>
          </p:cNvPr>
          <p:cNvGrpSpPr/>
          <p:nvPr userDrawn="1"/>
        </p:nvGrpSpPr>
        <p:grpSpPr>
          <a:xfrm>
            <a:off x="0" y="-758"/>
            <a:ext cx="335165" cy="6858758"/>
            <a:chOff x="746635" y="-758"/>
            <a:chExt cx="335165" cy="6858758"/>
          </a:xfrm>
        </p:grpSpPr>
        <p:sp>
          <p:nvSpPr>
            <p:cNvPr id="11" name="Rectangle 10">
              <a:extLst>
                <a:ext uri="{FF2B5EF4-FFF2-40B4-BE49-F238E27FC236}">
                  <a16:creationId xmlns:a16="http://schemas.microsoft.com/office/drawing/2014/main" id="{70973F60-86F5-4C51-A981-43070FC2F10A}"/>
                </a:ext>
              </a:extLst>
            </p:cNvPr>
            <p:cNvSpPr/>
            <p:nvPr userDrawn="1"/>
          </p:nvSpPr>
          <p:spPr>
            <a:xfrm>
              <a:off x="747000" y="1412776"/>
              <a:ext cx="334800" cy="165696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40E5CC43-7F1F-465E-8C97-4EF0B6E90474}"/>
                </a:ext>
              </a:extLst>
            </p:cNvPr>
            <p:cNvSpPr/>
            <p:nvPr userDrawn="1"/>
          </p:nvSpPr>
          <p:spPr>
            <a:xfrm>
              <a:off x="747000" y="-758"/>
              <a:ext cx="334800" cy="19080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912C45A-3F41-43A1-B542-ABB444A552DD}"/>
                </a:ext>
              </a:extLst>
            </p:cNvPr>
            <p:cNvSpPr/>
            <p:nvPr userDrawn="1"/>
          </p:nvSpPr>
          <p:spPr>
            <a:xfrm>
              <a:off x="747000" y="2461777"/>
              <a:ext cx="334800" cy="109202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4B765C3-756E-4FB9-995D-69E9F4F2B0E9}"/>
                </a:ext>
              </a:extLst>
            </p:cNvPr>
            <p:cNvSpPr/>
            <p:nvPr userDrawn="1"/>
          </p:nvSpPr>
          <p:spPr>
            <a:xfrm>
              <a:off x="747000" y="3526692"/>
              <a:ext cx="334800" cy="109202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4DAF3EF-2BC5-4D89-969E-165AA215C634}"/>
                </a:ext>
              </a:extLst>
            </p:cNvPr>
            <p:cNvSpPr/>
            <p:nvPr userDrawn="1"/>
          </p:nvSpPr>
          <p:spPr>
            <a:xfrm>
              <a:off x="746635" y="4010755"/>
              <a:ext cx="334800" cy="169998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BC73CC1-688B-429E-98B0-B2239721E469}"/>
                </a:ext>
              </a:extLst>
            </p:cNvPr>
            <p:cNvSpPr/>
            <p:nvPr userDrawn="1"/>
          </p:nvSpPr>
          <p:spPr>
            <a:xfrm>
              <a:off x="746635" y="5075670"/>
              <a:ext cx="334800" cy="178233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0516140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lvl1pPr>
              <a:defRPr/>
            </a:lvl1pPr>
          </a:lstStyle>
          <a:p>
            <a:pPr>
              <a:defRPr/>
            </a:pPr>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3"/>
          <p:cNvSpPr>
            <a:spLocks noGrp="1"/>
          </p:cNvSpPr>
          <p:nvPr>
            <p:ph type="sldNum" sz="quarter" idx="12"/>
          </p:nvPr>
        </p:nvSpPr>
        <p:spPr/>
        <p:txBody>
          <a:bodyPr/>
          <a:lstStyle>
            <a:lvl1pPr>
              <a:defRPr/>
            </a:lvl1pPr>
          </a:lstStyle>
          <a:p>
            <a:fld id="{EF539652-721E-4A17-8DB5-6DE2EBF9CAC5}" type="slidenum">
              <a:rPr lang="en-US" altLang="en-US"/>
              <a:pPr/>
              <a:t>‹#›</a:t>
            </a:fld>
            <a:endParaRPr lang="en-US" altLang="en-US" dirty="0"/>
          </a:p>
        </p:txBody>
      </p:sp>
      <p:pic>
        <p:nvPicPr>
          <p:cNvPr id="8" name="Picture 7" descr="A picture containing drawing&#10;&#10;Description automatically generated">
            <a:extLst>
              <a:ext uri="{FF2B5EF4-FFF2-40B4-BE49-F238E27FC236}">
                <a16:creationId xmlns:a16="http://schemas.microsoft.com/office/drawing/2014/main" id="{42FDFA75-D0CE-4213-A30E-EAE29A01539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55753" y="6498000"/>
            <a:ext cx="2136245" cy="360000"/>
          </a:xfrm>
          <a:prstGeom prst="rect">
            <a:avLst/>
          </a:prstGeom>
        </p:spPr>
      </p:pic>
      <p:grpSp>
        <p:nvGrpSpPr>
          <p:cNvPr id="9" name="Group 8">
            <a:extLst>
              <a:ext uri="{FF2B5EF4-FFF2-40B4-BE49-F238E27FC236}">
                <a16:creationId xmlns:a16="http://schemas.microsoft.com/office/drawing/2014/main" id="{277AC70E-D4D5-4291-8AE3-C995181EAE3D}"/>
              </a:ext>
            </a:extLst>
          </p:cNvPr>
          <p:cNvGrpSpPr/>
          <p:nvPr userDrawn="1"/>
        </p:nvGrpSpPr>
        <p:grpSpPr>
          <a:xfrm>
            <a:off x="0" y="-758"/>
            <a:ext cx="335165" cy="6858758"/>
            <a:chOff x="746635" y="-758"/>
            <a:chExt cx="335165" cy="6858758"/>
          </a:xfrm>
        </p:grpSpPr>
        <p:sp>
          <p:nvSpPr>
            <p:cNvPr id="10" name="Rectangle 9">
              <a:extLst>
                <a:ext uri="{FF2B5EF4-FFF2-40B4-BE49-F238E27FC236}">
                  <a16:creationId xmlns:a16="http://schemas.microsoft.com/office/drawing/2014/main" id="{0DAA8801-F25B-48C3-8B71-FEBA366F6F57}"/>
                </a:ext>
              </a:extLst>
            </p:cNvPr>
            <p:cNvSpPr/>
            <p:nvPr userDrawn="1"/>
          </p:nvSpPr>
          <p:spPr>
            <a:xfrm>
              <a:off x="747000" y="1412776"/>
              <a:ext cx="334800" cy="165696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CB11F1E3-30A1-4CA2-8898-0D44C19D63B2}"/>
                </a:ext>
              </a:extLst>
            </p:cNvPr>
            <p:cNvSpPr/>
            <p:nvPr userDrawn="1"/>
          </p:nvSpPr>
          <p:spPr>
            <a:xfrm>
              <a:off x="747000" y="-758"/>
              <a:ext cx="334800" cy="19080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015548-D518-4505-AE66-078A39911F9F}"/>
                </a:ext>
              </a:extLst>
            </p:cNvPr>
            <p:cNvSpPr/>
            <p:nvPr userDrawn="1"/>
          </p:nvSpPr>
          <p:spPr>
            <a:xfrm>
              <a:off x="747000" y="2461777"/>
              <a:ext cx="334800" cy="109202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1828A3-9F9E-43A3-83AE-1689826EB876}"/>
                </a:ext>
              </a:extLst>
            </p:cNvPr>
            <p:cNvSpPr/>
            <p:nvPr userDrawn="1"/>
          </p:nvSpPr>
          <p:spPr>
            <a:xfrm>
              <a:off x="747000" y="3526692"/>
              <a:ext cx="334800" cy="109202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5283752-2610-4132-96FC-08BA067E978B}"/>
                </a:ext>
              </a:extLst>
            </p:cNvPr>
            <p:cNvSpPr/>
            <p:nvPr userDrawn="1"/>
          </p:nvSpPr>
          <p:spPr>
            <a:xfrm>
              <a:off x="746635" y="4010755"/>
              <a:ext cx="334800" cy="169998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7B88D6F-F254-4B8E-982C-35F502B8F448}"/>
                </a:ext>
              </a:extLst>
            </p:cNvPr>
            <p:cNvSpPr/>
            <p:nvPr userDrawn="1"/>
          </p:nvSpPr>
          <p:spPr>
            <a:xfrm>
              <a:off x="746635" y="5075670"/>
              <a:ext cx="334800" cy="178233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64413091"/>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C:\Users\Paula\Documents\CNG Services\Pictures\Pictures\CNG Services logo.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408584" y="6521450"/>
            <a:ext cx="2783416"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t="1590"/>
          <a:stretch>
            <a:fillRect/>
          </a:stretch>
        </p:blipFill>
        <p:spPr bwMode="auto">
          <a:xfrm>
            <a:off x="1" y="0"/>
            <a:ext cx="3344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dirty="0"/>
          </a:p>
        </p:txBody>
      </p:sp>
      <p:sp>
        <p:nvSpPr>
          <p:cNvPr id="8" name="Footer Placeholder 5"/>
          <p:cNvSpPr>
            <a:spLocks noGrp="1"/>
          </p:cNvSpPr>
          <p:nvPr>
            <p:ph type="ftr" sz="quarter" idx="11"/>
          </p:nvPr>
        </p:nvSpPr>
        <p:spPr/>
        <p:txBody>
          <a:bodyPr/>
          <a:lstStyle>
            <a:lvl1pPr>
              <a:defRPr/>
            </a:lvl1pPr>
          </a:lstStyle>
          <a:p>
            <a:pPr>
              <a:defRPr/>
            </a:pPr>
            <a:endParaRPr lang="en-US" dirty="0"/>
          </a:p>
        </p:txBody>
      </p:sp>
      <p:sp>
        <p:nvSpPr>
          <p:cNvPr id="9" name="Slide Number Placeholder 6"/>
          <p:cNvSpPr>
            <a:spLocks noGrp="1"/>
          </p:cNvSpPr>
          <p:nvPr>
            <p:ph type="sldNum" sz="quarter" idx="12"/>
          </p:nvPr>
        </p:nvSpPr>
        <p:spPr/>
        <p:txBody>
          <a:bodyPr/>
          <a:lstStyle>
            <a:lvl1pPr>
              <a:defRPr/>
            </a:lvl1pPr>
          </a:lstStyle>
          <a:p>
            <a:fld id="{374110EA-5A65-4E5B-912D-C5CAA5AC548B}" type="slidenum">
              <a:rPr lang="en-US" altLang="en-US"/>
              <a:pPr/>
              <a:t>‹#›</a:t>
            </a:fld>
            <a:endParaRPr lang="en-US" altLang="en-US" dirty="0"/>
          </a:p>
        </p:txBody>
      </p:sp>
    </p:spTree>
    <p:extLst>
      <p:ext uri="{BB962C8B-B14F-4D97-AF65-F5344CB8AC3E}">
        <p14:creationId xmlns:p14="http://schemas.microsoft.com/office/powerpoint/2010/main" val="327458646"/>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C:\Users\Paula\Documents\CNG Services\Pictures\Pictures\CNG Services logo.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408584" y="6521450"/>
            <a:ext cx="2783416"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t="1590"/>
          <a:stretch>
            <a:fillRect/>
          </a:stretch>
        </p:blipFill>
        <p:spPr bwMode="auto">
          <a:xfrm>
            <a:off x="1" y="0"/>
            <a:ext cx="3344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style>
          <a:lnRef idx="2">
            <a:schemeClr val="accent1"/>
          </a:lnRef>
          <a:fillRef idx="1">
            <a:schemeClr val="lt1"/>
          </a:fillRef>
          <a:effectRef idx="0">
            <a:schemeClr val="accent1"/>
          </a:effectRef>
          <a:fontRef idx="none"/>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dirty="0"/>
          </a:p>
        </p:txBody>
      </p:sp>
      <p:sp>
        <p:nvSpPr>
          <p:cNvPr id="8" name="Footer Placeholder 5"/>
          <p:cNvSpPr>
            <a:spLocks noGrp="1"/>
          </p:cNvSpPr>
          <p:nvPr>
            <p:ph type="ftr" sz="quarter" idx="11"/>
          </p:nvPr>
        </p:nvSpPr>
        <p:spPr/>
        <p:txBody>
          <a:bodyPr/>
          <a:lstStyle>
            <a:lvl1pPr>
              <a:defRPr/>
            </a:lvl1pPr>
          </a:lstStyle>
          <a:p>
            <a:pPr>
              <a:defRPr/>
            </a:pPr>
            <a:endParaRPr lang="en-US" dirty="0"/>
          </a:p>
        </p:txBody>
      </p:sp>
      <p:sp>
        <p:nvSpPr>
          <p:cNvPr id="9" name="Slide Number Placeholder 6"/>
          <p:cNvSpPr>
            <a:spLocks noGrp="1"/>
          </p:cNvSpPr>
          <p:nvPr>
            <p:ph type="sldNum" sz="quarter" idx="12"/>
          </p:nvPr>
        </p:nvSpPr>
        <p:spPr/>
        <p:txBody>
          <a:bodyPr/>
          <a:lstStyle>
            <a:lvl1pPr>
              <a:defRPr/>
            </a:lvl1pPr>
          </a:lstStyle>
          <a:p>
            <a:fld id="{1C62709B-422E-40A4-AA37-759359FEF826}" type="slidenum">
              <a:rPr lang="en-US" altLang="en-US"/>
              <a:pPr/>
              <a:t>‹#›</a:t>
            </a:fld>
            <a:endParaRPr lang="en-US" altLang="en-US" dirty="0"/>
          </a:p>
        </p:txBody>
      </p:sp>
    </p:spTree>
    <p:extLst>
      <p:ext uri="{BB962C8B-B14F-4D97-AF65-F5344CB8AC3E}">
        <p14:creationId xmlns:p14="http://schemas.microsoft.com/office/powerpoint/2010/main" val="3388217089"/>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2" descr="C:\Users\Paula\Documents\CNG Services\Pictures\Pictures\CNG Services logo.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408584" y="6521450"/>
            <a:ext cx="2783416"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t="1590"/>
          <a:stretch>
            <a:fillRect/>
          </a:stretch>
        </p:blipFill>
        <p:spPr bwMode="auto">
          <a:xfrm>
            <a:off x="1" y="0"/>
            <a:ext cx="3344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p:cNvSpPr>
            <a:spLocks noGrp="1"/>
          </p:cNvSpPr>
          <p:nvPr>
            <p:ph type="dt" sz="half" idx="10"/>
          </p:nvPr>
        </p:nvSpPr>
        <p:spPr/>
        <p:txBody>
          <a:bodyPr/>
          <a:lstStyle>
            <a:lvl1pPr>
              <a:defRPr/>
            </a:lvl1pPr>
          </a:lstStyle>
          <a:p>
            <a:pPr>
              <a:defRPr/>
            </a:pPr>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fld id="{4DE19359-6CDC-4D90-BFEB-CD002ED03D88}" type="slidenum">
              <a:rPr lang="en-US" altLang="en-US"/>
              <a:pPr/>
              <a:t>‹#›</a:t>
            </a:fld>
            <a:endParaRPr lang="en-US" altLang="en-US" dirty="0"/>
          </a:p>
        </p:txBody>
      </p:sp>
    </p:spTree>
    <p:extLst>
      <p:ext uri="{BB962C8B-B14F-4D97-AF65-F5344CB8AC3E}">
        <p14:creationId xmlns:p14="http://schemas.microsoft.com/office/powerpoint/2010/main" val="2955362837"/>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2" descr="C:\Users\Paula\Documents\CNG Services\Pictures\Pictures\CNG Services logo.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408584" y="6521450"/>
            <a:ext cx="2783416"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t="1590"/>
          <a:stretch>
            <a:fillRect/>
          </a:stretch>
        </p:blipFill>
        <p:spPr bwMode="auto">
          <a:xfrm>
            <a:off x="1" y="0"/>
            <a:ext cx="3344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p:cNvSpPr>
            <a:spLocks noGrp="1"/>
          </p:cNvSpPr>
          <p:nvPr>
            <p:ph type="dt" sz="half" idx="10"/>
          </p:nvPr>
        </p:nvSpPr>
        <p:spPr/>
        <p:txBody>
          <a:bodyPr/>
          <a:lstStyle>
            <a:lvl1pPr>
              <a:defRPr/>
            </a:lvl1pPr>
          </a:lstStyle>
          <a:p>
            <a:pPr>
              <a:defRPr/>
            </a:pPr>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fld id="{2159A672-D3B2-4B46-B441-BA40E900BEEC}" type="slidenum">
              <a:rPr lang="en-US" altLang="en-US"/>
              <a:pPr/>
              <a:t>‹#›</a:t>
            </a:fld>
            <a:endParaRPr lang="en-US" altLang="en-US" dirty="0"/>
          </a:p>
        </p:txBody>
      </p:sp>
    </p:spTree>
    <p:extLst>
      <p:ext uri="{BB962C8B-B14F-4D97-AF65-F5344CB8AC3E}">
        <p14:creationId xmlns:p14="http://schemas.microsoft.com/office/powerpoint/2010/main" val="317778342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3399"/>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200" b="0" i="0">
                <a:solidFill>
                  <a:srgbClr val="001B84"/>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3399"/>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3399"/>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Date Placeholder 3"/>
          <p:cNvSpPr>
            <a:spLocks noGrp="1"/>
          </p:cNvSpPr>
          <p:nvPr>
            <p:ph type="dt" sz="half" idx="10"/>
          </p:nvPr>
        </p:nvSpPr>
        <p:spPr/>
        <p:txBody>
          <a:bodyPr/>
          <a:lstStyle>
            <a:lvl1pPr>
              <a:defRPr/>
            </a:lvl1pPr>
          </a:lstStyle>
          <a:p>
            <a:pPr>
              <a:defRPr/>
            </a:pPr>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dirty="0"/>
          </a:p>
        </p:txBody>
      </p:sp>
      <p:sp>
        <p:nvSpPr>
          <p:cNvPr id="8" name="Slide Number Placeholder 5"/>
          <p:cNvSpPr>
            <a:spLocks noGrp="1"/>
          </p:cNvSpPr>
          <p:nvPr>
            <p:ph type="sldNum" sz="quarter" idx="12"/>
          </p:nvPr>
        </p:nvSpPr>
        <p:spPr>
          <a:xfrm>
            <a:off x="8737600" y="6356350"/>
            <a:ext cx="3454400" cy="501650"/>
          </a:xfrm>
        </p:spPr>
        <p:txBody>
          <a:bodyPr/>
          <a:lstStyle>
            <a:lvl1pPr>
              <a:defRPr/>
            </a:lvl1pPr>
          </a:lstStyle>
          <a:p>
            <a:fld id="{147459ED-4110-43D1-B8D2-4AD30396FCCF}" type="slidenum">
              <a:rPr lang="en-US" altLang="en-US"/>
              <a:pPr/>
              <a:t>‹#›</a:t>
            </a:fld>
            <a:endParaRPr lang="en-US" altLang="en-US" dirty="0"/>
          </a:p>
        </p:txBody>
      </p:sp>
    </p:spTree>
    <p:extLst>
      <p:ext uri="{BB962C8B-B14F-4D97-AF65-F5344CB8AC3E}">
        <p14:creationId xmlns:p14="http://schemas.microsoft.com/office/powerpoint/2010/main" val="1670235451"/>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p:cNvSpPr>
            <a:spLocks noGrp="1"/>
          </p:cNvSpPr>
          <p:nvPr>
            <p:ph type="dt" sz="half" idx="10"/>
          </p:nvPr>
        </p:nvSpPr>
        <p:spPr/>
        <p:txBody>
          <a:bodyPr/>
          <a:lstStyle>
            <a:lvl1pPr>
              <a:defRPr/>
            </a:lvl1pPr>
          </a:lstStyle>
          <a:p>
            <a:pPr>
              <a:defRPr/>
            </a:pPr>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fld id="{D336D55A-5818-48DF-9501-B5AC3298F6C9}" type="slidenum">
              <a:rPr lang="en-US" altLang="en-US"/>
              <a:pPr/>
              <a:t>‹#›</a:t>
            </a:fld>
            <a:endParaRPr lang="en-US" altLang="en-US" dirty="0"/>
          </a:p>
        </p:txBody>
      </p:sp>
    </p:spTree>
    <p:extLst>
      <p:ext uri="{BB962C8B-B14F-4D97-AF65-F5344CB8AC3E}">
        <p14:creationId xmlns:p14="http://schemas.microsoft.com/office/powerpoint/2010/main" val="2188024772"/>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7435" y="1844825"/>
            <a:ext cx="10363200" cy="1362075"/>
          </a:xfrm>
        </p:spPr>
        <p:txBody>
          <a:bodyPr anchor="t"/>
          <a:lstStyle>
            <a:lvl1pPr algn="r">
              <a:defRPr sz="4000" b="1" cap="all"/>
            </a:lvl1pPr>
          </a:lstStyle>
          <a:p>
            <a:r>
              <a:rPr lang="en-US"/>
              <a:t>Click to edit Master title style</a:t>
            </a:r>
            <a:endParaRPr lang="en-GB"/>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A939C618-B9BB-44B3-B06C-266C893A299F}" type="slidenum">
              <a:rPr lang="en-US" altLang="en-US"/>
              <a:pPr/>
              <a:t>‹#›</a:t>
            </a:fld>
            <a:endParaRPr lang="en-US" altLang="en-US" dirty="0"/>
          </a:p>
        </p:txBody>
      </p:sp>
    </p:spTree>
    <p:extLst>
      <p:ext uri="{BB962C8B-B14F-4D97-AF65-F5344CB8AC3E}">
        <p14:creationId xmlns:p14="http://schemas.microsoft.com/office/powerpoint/2010/main" val="86434787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4"/>
          <p:cNvSpPr>
            <a:spLocks noGrp="1"/>
          </p:cNvSpPr>
          <p:nvPr>
            <p:ph type="dt" sz="half" idx="10"/>
          </p:nvPr>
        </p:nvSpPr>
        <p:spPr/>
        <p:txBody>
          <a:bodyPr/>
          <a:lstStyle>
            <a:lvl1pPr>
              <a:defRPr/>
            </a:lvl1pPr>
          </a:lstStyle>
          <a:p>
            <a:pPr>
              <a:defRPr/>
            </a:pPr>
            <a:endParaRPr lang="en-US" dirty="0"/>
          </a:p>
        </p:txBody>
      </p:sp>
      <p:sp>
        <p:nvSpPr>
          <p:cNvPr id="8" name="Footer Placeholder 5"/>
          <p:cNvSpPr>
            <a:spLocks noGrp="1"/>
          </p:cNvSpPr>
          <p:nvPr>
            <p:ph type="ftr" sz="quarter" idx="11"/>
          </p:nvPr>
        </p:nvSpPr>
        <p:spPr/>
        <p:txBody>
          <a:bodyPr/>
          <a:lstStyle>
            <a:lvl1pPr>
              <a:defRPr/>
            </a:lvl1pPr>
          </a:lstStyle>
          <a:p>
            <a:pPr>
              <a:defRPr/>
            </a:pPr>
            <a:endParaRPr lang="en-US" dirty="0"/>
          </a:p>
        </p:txBody>
      </p:sp>
      <p:sp>
        <p:nvSpPr>
          <p:cNvPr id="9" name="Slide Number Placeholder 6"/>
          <p:cNvSpPr>
            <a:spLocks noGrp="1"/>
          </p:cNvSpPr>
          <p:nvPr>
            <p:ph type="sldNum" sz="quarter" idx="12"/>
          </p:nvPr>
        </p:nvSpPr>
        <p:spPr/>
        <p:txBody>
          <a:bodyPr/>
          <a:lstStyle>
            <a:lvl1pPr>
              <a:defRPr/>
            </a:lvl1pPr>
          </a:lstStyle>
          <a:p>
            <a:fld id="{1D631D4B-63AA-44C2-BCBF-488A953D654F}" type="slidenum">
              <a:rPr lang="en-US" altLang="en-US"/>
              <a:pPr/>
              <a:t>‹#›</a:t>
            </a:fld>
            <a:endParaRPr lang="en-US" altLang="en-US" dirty="0"/>
          </a:p>
        </p:txBody>
      </p:sp>
      <p:pic>
        <p:nvPicPr>
          <p:cNvPr id="11" name="Picture 10" descr="A picture containing drawing&#10;&#10;Description automatically generated">
            <a:extLst>
              <a:ext uri="{FF2B5EF4-FFF2-40B4-BE49-F238E27FC236}">
                <a16:creationId xmlns:a16="http://schemas.microsoft.com/office/drawing/2014/main" id="{DBA4CB5E-D5B9-44E8-8554-3C46ABA90E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55753" y="6498000"/>
            <a:ext cx="2136245" cy="360000"/>
          </a:xfrm>
          <a:prstGeom prst="rect">
            <a:avLst/>
          </a:prstGeom>
        </p:spPr>
      </p:pic>
      <p:grpSp>
        <p:nvGrpSpPr>
          <p:cNvPr id="12" name="Group 11">
            <a:extLst>
              <a:ext uri="{FF2B5EF4-FFF2-40B4-BE49-F238E27FC236}">
                <a16:creationId xmlns:a16="http://schemas.microsoft.com/office/drawing/2014/main" id="{E0C200B1-7D1F-4EBA-BAA0-7A79AF7FF60B}"/>
              </a:ext>
            </a:extLst>
          </p:cNvPr>
          <p:cNvGrpSpPr/>
          <p:nvPr userDrawn="1"/>
        </p:nvGrpSpPr>
        <p:grpSpPr>
          <a:xfrm>
            <a:off x="0" y="-758"/>
            <a:ext cx="335165" cy="6858758"/>
            <a:chOff x="746635" y="-758"/>
            <a:chExt cx="335165" cy="6858758"/>
          </a:xfrm>
        </p:grpSpPr>
        <p:sp>
          <p:nvSpPr>
            <p:cNvPr id="13" name="Rectangle 12">
              <a:extLst>
                <a:ext uri="{FF2B5EF4-FFF2-40B4-BE49-F238E27FC236}">
                  <a16:creationId xmlns:a16="http://schemas.microsoft.com/office/drawing/2014/main" id="{8756119B-D99D-4CE8-A607-932531396C3A}"/>
                </a:ext>
              </a:extLst>
            </p:cNvPr>
            <p:cNvSpPr/>
            <p:nvPr userDrawn="1"/>
          </p:nvSpPr>
          <p:spPr>
            <a:xfrm>
              <a:off x="747000" y="1412776"/>
              <a:ext cx="334800" cy="165696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FB660A0F-8FBE-4826-AD24-77775B2A8E1F}"/>
                </a:ext>
              </a:extLst>
            </p:cNvPr>
            <p:cNvSpPr/>
            <p:nvPr userDrawn="1"/>
          </p:nvSpPr>
          <p:spPr>
            <a:xfrm>
              <a:off x="747000" y="-758"/>
              <a:ext cx="334800" cy="19080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9CE0EA1-37A0-4B53-858E-635F01033133}"/>
                </a:ext>
              </a:extLst>
            </p:cNvPr>
            <p:cNvSpPr/>
            <p:nvPr userDrawn="1"/>
          </p:nvSpPr>
          <p:spPr>
            <a:xfrm>
              <a:off x="747000" y="2461777"/>
              <a:ext cx="334800" cy="109202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075DD33-B1DC-4940-B87A-DE81E1A07D9B}"/>
                </a:ext>
              </a:extLst>
            </p:cNvPr>
            <p:cNvSpPr/>
            <p:nvPr userDrawn="1"/>
          </p:nvSpPr>
          <p:spPr>
            <a:xfrm>
              <a:off x="747000" y="3526692"/>
              <a:ext cx="334800" cy="109202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D34AAC8-98F6-44C5-A2BE-92C7ED2A1A34}"/>
                </a:ext>
              </a:extLst>
            </p:cNvPr>
            <p:cNvSpPr/>
            <p:nvPr userDrawn="1"/>
          </p:nvSpPr>
          <p:spPr>
            <a:xfrm>
              <a:off x="746635" y="4010755"/>
              <a:ext cx="334800" cy="169998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5A1B466-8EA9-40C0-82C8-F63E73953A29}"/>
                </a:ext>
              </a:extLst>
            </p:cNvPr>
            <p:cNvSpPr/>
            <p:nvPr userDrawn="1"/>
          </p:nvSpPr>
          <p:spPr>
            <a:xfrm>
              <a:off x="746635" y="5075670"/>
              <a:ext cx="334800" cy="178233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69593107"/>
      </p:ext>
    </p:extLst>
  </p:cSld>
  <p:clrMapOvr>
    <a:masterClrMapping/>
  </p:clrMapOvr>
  <p:transition spd="slow"/>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908048"/>
            <a:ext cx="335280" cy="554990"/>
          </a:xfrm>
          <a:custGeom>
            <a:avLst/>
            <a:gdLst/>
            <a:ahLst/>
            <a:cxnLst/>
            <a:rect l="l" t="t" r="r" b="b"/>
            <a:pathLst>
              <a:path w="335280" h="554989">
                <a:moveTo>
                  <a:pt x="0" y="554748"/>
                </a:moveTo>
                <a:lnTo>
                  <a:pt x="335280" y="554748"/>
                </a:lnTo>
                <a:lnTo>
                  <a:pt x="335280" y="0"/>
                </a:lnTo>
                <a:lnTo>
                  <a:pt x="0" y="0"/>
                </a:lnTo>
                <a:lnTo>
                  <a:pt x="0" y="554748"/>
                </a:lnTo>
                <a:close/>
              </a:path>
            </a:pathLst>
          </a:custGeom>
          <a:solidFill>
            <a:srgbClr val="C3D59B"/>
          </a:solidFill>
        </p:spPr>
        <p:txBody>
          <a:bodyPr wrap="square" lIns="0" tIns="0" rIns="0" bIns="0" rtlCol="0"/>
          <a:lstStyle/>
          <a:p>
            <a:endParaRPr/>
          </a:p>
        </p:txBody>
      </p:sp>
      <p:sp>
        <p:nvSpPr>
          <p:cNvPr id="17" name="bg object 17"/>
          <p:cNvSpPr/>
          <p:nvPr/>
        </p:nvSpPr>
        <p:spPr>
          <a:xfrm>
            <a:off x="0" y="0"/>
            <a:ext cx="335280" cy="1908175"/>
          </a:xfrm>
          <a:custGeom>
            <a:avLst/>
            <a:gdLst/>
            <a:ahLst/>
            <a:cxnLst/>
            <a:rect l="l" t="t" r="r" b="b"/>
            <a:pathLst>
              <a:path w="335280" h="1908175">
                <a:moveTo>
                  <a:pt x="335280" y="0"/>
                </a:moveTo>
                <a:lnTo>
                  <a:pt x="0" y="0"/>
                </a:lnTo>
                <a:lnTo>
                  <a:pt x="0" y="1908048"/>
                </a:lnTo>
                <a:lnTo>
                  <a:pt x="335280" y="1908048"/>
                </a:lnTo>
                <a:lnTo>
                  <a:pt x="335280" y="0"/>
                </a:lnTo>
                <a:close/>
              </a:path>
            </a:pathLst>
          </a:custGeom>
          <a:solidFill>
            <a:srgbClr val="77923B"/>
          </a:solidFill>
        </p:spPr>
        <p:txBody>
          <a:bodyPr wrap="square" lIns="0" tIns="0" rIns="0" bIns="0" rtlCol="0"/>
          <a:lstStyle/>
          <a:p>
            <a:endParaRPr/>
          </a:p>
        </p:txBody>
      </p:sp>
      <p:sp>
        <p:nvSpPr>
          <p:cNvPr id="18" name="bg object 18"/>
          <p:cNvSpPr/>
          <p:nvPr/>
        </p:nvSpPr>
        <p:spPr>
          <a:xfrm>
            <a:off x="0" y="2462796"/>
            <a:ext cx="335280" cy="1064260"/>
          </a:xfrm>
          <a:custGeom>
            <a:avLst/>
            <a:gdLst/>
            <a:ahLst/>
            <a:cxnLst/>
            <a:rect l="l" t="t" r="r" b="b"/>
            <a:pathLst>
              <a:path w="335280" h="1064260">
                <a:moveTo>
                  <a:pt x="0" y="1063739"/>
                </a:moveTo>
                <a:lnTo>
                  <a:pt x="335280" y="1063739"/>
                </a:lnTo>
                <a:lnTo>
                  <a:pt x="335280" y="0"/>
                </a:lnTo>
                <a:lnTo>
                  <a:pt x="0" y="0"/>
                </a:lnTo>
                <a:lnTo>
                  <a:pt x="0" y="1063739"/>
                </a:lnTo>
                <a:close/>
              </a:path>
            </a:pathLst>
          </a:custGeom>
          <a:solidFill>
            <a:srgbClr val="DBEDF4"/>
          </a:solidFill>
        </p:spPr>
        <p:txBody>
          <a:bodyPr wrap="square" lIns="0" tIns="0" rIns="0" bIns="0" rtlCol="0"/>
          <a:lstStyle/>
          <a:p>
            <a:endParaRPr/>
          </a:p>
        </p:txBody>
      </p:sp>
      <p:sp>
        <p:nvSpPr>
          <p:cNvPr id="19" name="bg object 19"/>
          <p:cNvSpPr/>
          <p:nvPr/>
        </p:nvSpPr>
        <p:spPr>
          <a:xfrm>
            <a:off x="0" y="3526535"/>
            <a:ext cx="335280" cy="485140"/>
          </a:xfrm>
          <a:custGeom>
            <a:avLst/>
            <a:gdLst/>
            <a:ahLst/>
            <a:cxnLst/>
            <a:rect l="l" t="t" r="r" b="b"/>
            <a:pathLst>
              <a:path w="335280" h="485139">
                <a:moveTo>
                  <a:pt x="0" y="484632"/>
                </a:moveTo>
                <a:lnTo>
                  <a:pt x="335280" y="484632"/>
                </a:lnTo>
                <a:lnTo>
                  <a:pt x="335280" y="0"/>
                </a:lnTo>
                <a:lnTo>
                  <a:pt x="0" y="0"/>
                </a:lnTo>
                <a:lnTo>
                  <a:pt x="0" y="484632"/>
                </a:lnTo>
                <a:close/>
              </a:path>
            </a:pathLst>
          </a:custGeom>
          <a:solidFill>
            <a:srgbClr val="99CCFF"/>
          </a:solidFill>
        </p:spPr>
        <p:txBody>
          <a:bodyPr wrap="square" lIns="0" tIns="0" rIns="0" bIns="0" rtlCol="0"/>
          <a:lstStyle/>
          <a:p>
            <a:endParaRPr/>
          </a:p>
        </p:txBody>
      </p:sp>
      <p:sp>
        <p:nvSpPr>
          <p:cNvPr id="20" name="bg object 20"/>
          <p:cNvSpPr/>
          <p:nvPr/>
        </p:nvSpPr>
        <p:spPr>
          <a:xfrm>
            <a:off x="0" y="4011167"/>
            <a:ext cx="335280" cy="1064260"/>
          </a:xfrm>
          <a:custGeom>
            <a:avLst/>
            <a:gdLst/>
            <a:ahLst/>
            <a:cxnLst/>
            <a:rect l="l" t="t" r="r" b="b"/>
            <a:pathLst>
              <a:path w="335280" h="1064260">
                <a:moveTo>
                  <a:pt x="0" y="1063751"/>
                </a:moveTo>
                <a:lnTo>
                  <a:pt x="335280" y="1063751"/>
                </a:lnTo>
                <a:lnTo>
                  <a:pt x="335280" y="0"/>
                </a:lnTo>
                <a:lnTo>
                  <a:pt x="0" y="0"/>
                </a:lnTo>
                <a:lnTo>
                  <a:pt x="0" y="1063751"/>
                </a:lnTo>
                <a:close/>
              </a:path>
            </a:pathLst>
          </a:custGeom>
          <a:solidFill>
            <a:srgbClr val="548ED4"/>
          </a:solidFill>
        </p:spPr>
        <p:txBody>
          <a:bodyPr wrap="square" lIns="0" tIns="0" rIns="0" bIns="0" rtlCol="0"/>
          <a:lstStyle/>
          <a:p>
            <a:endParaRPr/>
          </a:p>
        </p:txBody>
      </p:sp>
      <p:sp>
        <p:nvSpPr>
          <p:cNvPr id="21" name="bg object 21"/>
          <p:cNvSpPr/>
          <p:nvPr/>
        </p:nvSpPr>
        <p:spPr>
          <a:xfrm>
            <a:off x="0" y="5074920"/>
            <a:ext cx="335280" cy="1783080"/>
          </a:xfrm>
          <a:custGeom>
            <a:avLst/>
            <a:gdLst/>
            <a:ahLst/>
            <a:cxnLst/>
            <a:rect l="l" t="t" r="r" b="b"/>
            <a:pathLst>
              <a:path w="335280" h="1783079">
                <a:moveTo>
                  <a:pt x="335280" y="0"/>
                </a:moveTo>
                <a:lnTo>
                  <a:pt x="0" y="0"/>
                </a:lnTo>
                <a:lnTo>
                  <a:pt x="0" y="1783079"/>
                </a:lnTo>
                <a:lnTo>
                  <a:pt x="335280" y="1783079"/>
                </a:lnTo>
                <a:lnTo>
                  <a:pt x="335280" y="0"/>
                </a:lnTo>
                <a:close/>
              </a:path>
            </a:pathLst>
          </a:custGeom>
          <a:solidFill>
            <a:srgbClr val="16375E"/>
          </a:solidFill>
        </p:spPr>
        <p:txBody>
          <a:bodyPr wrap="square" lIns="0" tIns="0" rIns="0" bIns="0" rtlCol="0"/>
          <a:lstStyle/>
          <a:p>
            <a:endParaRPr/>
          </a:p>
        </p:txBody>
      </p:sp>
      <p:pic>
        <p:nvPicPr>
          <p:cNvPr id="22" name="bg object 22"/>
          <p:cNvPicPr/>
          <p:nvPr/>
        </p:nvPicPr>
        <p:blipFill>
          <a:blip r:embed="rId7" cstate="email">
            <a:extLst>
              <a:ext uri="{28A0092B-C50C-407E-A947-70E740481C1C}">
                <a14:useLocalDpi xmlns:a14="http://schemas.microsoft.com/office/drawing/2010/main"/>
              </a:ext>
            </a:extLst>
          </a:blip>
          <a:stretch>
            <a:fillRect/>
          </a:stretch>
        </p:blipFill>
        <p:spPr>
          <a:xfrm>
            <a:off x="10055352" y="6498336"/>
            <a:ext cx="2136647" cy="359663"/>
          </a:xfrm>
          <a:prstGeom prst="rect">
            <a:avLst/>
          </a:prstGeom>
        </p:spPr>
      </p:pic>
      <p:sp>
        <p:nvSpPr>
          <p:cNvPr id="2" name="Holder 2"/>
          <p:cNvSpPr>
            <a:spLocks noGrp="1"/>
          </p:cNvSpPr>
          <p:nvPr>
            <p:ph type="title"/>
          </p:nvPr>
        </p:nvSpPr>
        <p:spPr>
          <a:xfrm>
            <a:off x="1277973" y="86419"/>
            <a:ext cx="9636053" cy="1104784"/>
          </a:xfrm>
          <a:prstGeom prst="rect">
            <a:avLst/>
          </a:prstGeom>
        </p:spPr>
        <p:txBody>
          <a:bodyPr wrap="square" lIns="0" tIns="0" rIns="0" bIns="0">
            <a:spAutoFit/>
          </a:bodyPr>
          <a:lstStyle>
            <a:lvl1pPr>
              <a:defRPr sz="2400" b="1" i="0">
                <a:solidFill>
                  <a:srgbClr val="003399"/>
                </a:solidFill>
                <a:latin typeface="Calibri"/>
                <a:cs typeface="Calibri"/>
              </a:defRPr>
            </a:lvl1pPr>
          </a:lstStyle>
          <a:p>
            <a:endParaRPr/>
          </a:p>
        </p:txBody>
      </p:sp>
      <p:sp>
        <p:nvSpPr>
          <p:cNvPr id="3" name="Holder 3"/>
          <p:cNvSpPr>
            <a:spLocks noGrp="1"/>
          </p:cNvSpPr>
          <p:nvPr>
            <p:ph type="body" idx="1"/>
          </p:nvPr>
        </p:nvSpPr>
        <p:spPr>
          <a:xfrm>
            <a:off x="4429655" y="1038986"/>
            <a:ext cx="7535545" cy="3430270"/>
          </a:xfrm>
          <a:prstGeom prst="rect">
            <a:avLst/>
          </a:prstGeom>
        </p:spPr>
        <p:txBody>
          <a:bodyPr wrap="square" lIns="0" tIns="0" rIns="0" bIns="0">
            <a:spAutoFit/>
          </a:bodyPr>
          <a:lstStyle>
            <a:lvl1pPr>
              <a:defRPr sz="1200" b="0" i="0">
                <a:solidFill>
                  <a:srgbClr val="001B84"/>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ＭＳ Ｐゴシック" pitchFamily="34" charset="-128"/>
              </a:defRPr>
            </a:lvl1pPr>
          </a:lstStyle>
          <a:p>
            <a:pPr>
              <a:defRPr/>
            </a:pPr>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ＭＳ Ｐゴシック" pitchFamily="34" charset="-128"/>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FBA"/>
                </a:solidFill>
              </a:defRPr>
            </a:lvl1pPr>
          </a:lstStyle>
          <a:p>
            <a:fld id="{48F3B2D8-5227-479C-BD16-86946C5419A1}" type="slidenum">
              <a:rPr lang="en-US" altLang="en-US"/>
              <a:pPr/>
              <a:t>‹#›</a:t>
            </a:fld>
            <a:endParaRPr lang="en-US" altLang="en-US" dirty="0"/>
          </a:p>
        </p:txBody>
      </p:sp>
      <p:pic>
        <p:nvPicPr>
          <p:cNvPr id="9" name="Picture 8" descr="A picture containing drawing&#10;&#10;Description automatically generated">
            <a:extLst>
              <a:ext uri="{FF2B5EF4-FFF2-40B4-BE49-F238E27FC236}">
                <a16:creationId xmlns:a16="http://schemas.microsoft.com/office/drawing/2014/main" id="{7F9F4C4E-BD21-4D25-9252-BBB2D19BC69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0055753" y="6498000"/>
            <a:ext cx="2136245" cy="360000"/>
          </a:xfrm>
          <a:prstGeom prst="rect">
            <a:avLst/>
          </a:prstGeom>
        </p:spPr>
      </p:pic>
      <p:grpSp>
        <p:nvGrpSpPr>
          <p:cNvPr id="10" name="Group 9">
            <a:extLst>
              <a:ext uri="{FF2B5EF4-FFF2-40B4-BE49-F238E27FC236}">
                <a16:creationId xmlns:a16="http://schemas.microsoft.com/office/drawing/2014/main" id="{EC1D7098-14AC-4B8B-9D23-BF8D2A61F06F}"/>
              </a:ext>
            </a:extLst>
          </p:cNvPr>
          <p:cNvGrpSpPr/>
          <p:nvPr userDrawn="1"/>
        </p:nvGrpSpPr>
        <p:grpSpPr>
          <a:xfrm>
            <a:off x="0" y="-758"/>
            <a:ext cx="335165" cy="6858758"/>
            <a:chOff x="746635" y="-758"/>
            <a:chExt cx="335165" cy="6858758"/>
          </a:xfrm>
        </p:grpSpPr>
        <p:sp>
          <p:nvSpPr>
            <p:cNvPr id="11" name="Rectangle 10">
              <a:extLst>
                <a:ext uri="{FF2B5EF4-FFF2-40B4-BE49-F238E27FC236}">
                  <a16:creationId xmlns:a16="http://schemas.microsoft.com/office/drawing/2014/main" id="{757275D2-8B71-43BB-9369-6B620070F32F}"/>
                </a:ext>
              </a:extLst>
            </p:cNvPr>
            <p:cNvSpPr/>
            <p:nvPr userDrawn="1"/>
          </p:nvSpPr>
          <p:spPr>
            <a:xfrm>
              <a:off x="747000" y="1412776"/>
              <a:ext cx="334800" cy="165696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8FC15D24-5DFD-4144-AF68-814E83AD108A}"/>
                </a:ext>
              </a:extLst>
            </p:cNvPr>
            <p:cNvSpPr/>
            <p:nvPr userDrawn="1"/>
          </p:nvSpPr>
          <p:spPr>
            <a:xfrm>
              <a:off x="747000" y="-758"/>
              <a:ext cx="334800" cy="19080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B7042D9-B22C-4D26-BA12-3B020D4B91E8}"/>
                </a:ext>
              </a:extLst>
            </p:cNvPr>
            <p:cNvSpPr/>
            <p:nvPr userDrawn="1"/>
          </p:nvSpPr>
          <p:spPr>
            <a:xfrm>
              <a:off x="747000" y="2461777"/>
              <a:ext cx="334800" cy="109202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EAE8D44-4C09-4C14-94F3-61855C56615B}"/>
                </a:ext>
              </a:extLst>
            </p:cNvPr>
            <p:cNvSpPr/>
            <p:nvPr userDrawn="1"/>
          </p:nvSpPr>
          <p:spPr>
            <a:xfrm>
              <a:off x="747000" y="3526692"/>
              <a:ext cx="334800" cy="109202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B75821B-B5C5-4C8A-B20A-520C9C10361C}"/>
                </a:ext>
              </a:extLst>
            </p:cNvPr>
            <p:cNvSpPr/>
            <p:nvPr userDrawn="1"/>
          </p:nvSpPr>
          <p:spPr>
            <a:xfrm>
              <a:off x="746635" y="4010755"/>
              <a:ext cx="334800" cy="169998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2530B26-14D3-4CB0-9CD3-5A1DC79D5EA5}"/>
                </a:ext>
              </a:extLst>
            </p:cNvPr>
            <p:cNvSpPr/>
            <p:nvPr userDrawn="1"/>
          </p:nvSpPr>
          <p:spPr>
            <a:xfrm>
              <a:off x="746635" y="5075670"/>
              <a:ext cx="334800" cy="178233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6416855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ransition spd="slow"/>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ngservices.co.uk/" TargetMode="External"/><Relationship Id="rId2" Type="http://schemas.openxmlformats.org/officeDocument/2006/relationships/hyperlink" Target="mailto:harry.davis@cngservices.co.uk"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52168" y="2956063"/>
            <a:ext cx="9553575" cy="382156"/>
          </a:xfrm>
          <a:prstGeom prst="rect">
            <a:avLst/>
          </a:prstGeom>
        </p:spPr>
        <p:txBody>
          <a:bodyPr vert="horz" wrap="square" lIns="0" tIns="12700" rIns="0" bIns="0" rtlCol="0">
            <a:spAutoFit/>
          </a:bodyPr>
          <a:lstStyle/>
          <a:p>
            <a:pPr algn="ctr">
              <a:lnSpc>
                <a:spcPct val="100000"/>
              </a:lnSpc>
              <a:spcBef>
                <a:spcPts val="100"/>
              </a:spcBef>
            </a:pPr>
            <a:r>
              <a:rPr lang="en-GB" dirty="0">
                <a:solidFill>
                  <a:srgbClr val="001B84"/>
                </a:solidFill>
              </a:rPr>
              <a:t>CSL01: Exclusion of Standalone Networks from IGT UNC</a:t>
            </a:r>
            <a:endParaRPr spc="-10" dirty="0">
              <a:solidFill>
                <a:srgbClr val="001B84"/>
              </a:solidFill>
            </a:endParaRPr>
          </a:p>
        </p:txBody>
      </p:sp>
      <p:sp>
        <p:nvSpPr>
          <p:cNvPr id="12" name="object 12"/>
          <p:cNvSpPr txBox="1"/>
          <p:nvPr/>
        </p:nvSpPr>
        <p:spPr>
          <a:xfrm>
            <a:off x="5009134" y="3886200"/>
            <a:ext cx="2070735" cy="1113125"/>
          </a:xfrm>
          <a:prstGeom prst="rect">
            <a:avLst/>
          </a:prstGeom>
        </p:spPr>
        <p:txBody>
          <a:bodyPr vert="horz" wrap="square" lIns="0" tIns="12700" rIns="0" bIns="0" rtlCol="0">
            <a:spAutoFit/>
          </a:bodyPr>
          <a:lstStyle/>
          <a:p>
            <a:pPr marL="635" algn="ctr">
              <a:lnSpc>
                <a:spcPct val="100000"/>
              </a:lnSpc>
              <a:spcBef>
                <a:spcPts val="100"/>
              </a:spcBef>
            </a:pPr>
            <a:r>
              <a:rPr lang="en-GB" sz="1200" dirty="0">
                <a:solidFill>
                  <a:srgbClr val="001B84"/>
                </a:solidFill>
                <a:latin typeface="Calibri"/>
                <a:cs typeface="Calibri"/>
              </a:rPr>
              <a:t>February 2026</a:t>
            </a:r>
            <a:endParaRPr sz="1200" dirty="0">
              <a:latin typeface="Calibri"/>
              <a:cs typeface="Calibri"/>
            </a:endParaRPr>
          </a:p>
          <a:p>
            <a:pPr marL="461009" marR="450850" indent="-635" algn="ctr">
              <a:lnSpc>
                <a:spcPct val="100000"/>
              </a:lnSpc>
            </a:pPr>
            <a:r>
              <a:rPr lang="en-GB" sz="1200" dirty="0">
                <a:solidFill>
                  <a:srgbClr val="001B84"/>
                </a:solidFill>
                <a:latin typeface="Calibri"/>
                <a:cs typeface="Calibri"/>
              </a:rPr>
              <a:t>Harry</a:t>
            </a:r>
            <a:r>
              <a:rPr sz="1200" spc="-20" dirty="0">
                <a:solidFill>
                  <a:srgbClr val="001B84"/>
                </a:solidFill>
                <a:latin typeface="Calibri"/>
                <a:cs typeface="Calibri"/>
              </a:rPr>
              <a:t> </a:t>
            </a:r>
            <a:r>
              <a:rPr lang="en-GB" sz="1200" spc="-10" dirty="0">
                <a:solidFill>
                  <a:srgbClr val="001B84"/>
                </a:solidFill>
                <a:latin typeface="Calibri"/>
                <a:cs typeface="Calibri"/>
              </a:rPr>
              <a:t>Davis</a:t>
            </a:r>
            <a:r>
              <a:rPr sz="1200" spc="-10" dirty="0">
                <a:solidFill>
                  <a:srgbClr val="001B84"/>
                </a:solidFill>
                <a:latin typeface="Calibri"/>
                <a:cs typeface="Calibri"/>
              </a:rPr>
              <a:t> </a:t>
            </a:r>
            <a:endParaRPr lang="en-GB" sz="1200" spc="-10" dirty="0">
              <a:solidFill>
                <a:srgbClr val="001B84"/>
              </a:solidFill>
              <a:latin typeface="Calibri"/>
              <a:cs typeface="Calibri"/>
            </a:endParaRPr>
          </a:p>
          <a:p>
            <a:pPr marL="461009" marR="450850" indent="-635" algn="ctr">
              <a:lnSpc>
                <a:spcPct val="100000"/>
              </a:lnSpc>
            </a:pPr>
            <a:r>
              <a:rPr sz="1200" dirty="0">
                <a:solidFill>
                  <a:srgbClr val="001B84"/>
                </a:solidFill>
                <a:latin typeface="Calibri"/>
                <a:cs typeface="Calibri"/>
              </a:rPr>
              <a:t>CNG</a:t>
            </a:r>
            <a:r>
              <a:rPr sz="1200" spc="-15" dirty="0">
                <a:solidFill>
                  <a:srgbClr val="001B84"/>
                </a:solidFill>
                <a:latin typeface="Calibri"/>
                <a:cs typeface="Calibri"/>
              </a:rPr>
              <a:t> </a:t>
            </a:r>
            <a:r>
              <a:rPr sz="1200" dirty="0">
                <a:solidFill>
                  <a:srgbClr val="001B84"/>
                </a:solidFill>
                <a:latin typeface="Calibri"/>
                <a:cs typeface="Calibri"/>
              </a:rPr>
              <a:t>Services</a:t>
            </a:r>
            <a:r>
              <a:rPr sz="1200" spc="10" dirty="0">
                <a:solidFill>
                  <a:srgbClr val="001B84"/>
                </a:solidFill>
                <a:latin typeface="Calibri"/>
                <a:cs typeface="Calibri"/>
              </a:rPr>
              <a:t> </a:t>
            </a:r>
            <a:r>
              <a:rPr sz="1200" spc="-25" dirty="0">
                <a:solidFill>
                  <a:srgbClr val="001B84"/>
                </a:solidFill>
                <a:latin typeface="Calibri"/>
                <a:cs typeface="Calibri"/>
              </a:rPr>
              <a:t>Ltd</a:t>
            </a:r>
            <a:endParaRPr sz="1200" dirty="0">
              <a:latin typeface="Calibri"/>
              <a:cs typeface="Calibri"/>
            </a:endParaRPr>
          </a:p>
          <a:p>
            <a:pPr>
              <a:lnSpc>
                <a:spcPct val="100000"/>
              </a:lnSpc>
              <a:spcBef>
                <a:spcPts val="35"/>
              </a:spcBef>
            </a:pPr>
            <a:endParaRPr sz="1150" dirty="0">
              <a:latin typeface="Calibri"/>
              <a:cs typeface="Calibri"/>
            </a:endParaRPr>
          </a:p>
          <a:p>
            <a:pPr marL="25400" marR="17780" algn="ctr">
              <a:lnSpc>
                <a:spcPct val="100000"/>
              </a:lnSpc>
            </a:pPr>
            <a:r>
              <a:rPr lang="en-GB" sz="1200" u="sng" spc="-10" dirty="0">
                <a:solidFill>
                  <a:srgbClr val="0000FF"/>
                </a:solidFill>
                <a:uFill>
                  <a:solidFill>
                    <a:srgbClr val="0000FF"/>
                  </a:solidFill>
                </a:uFill>
                <a:latin typeface="Calibri"/>
                <a:cs typeface="Calibri"/>
                <a:hlinkClick r:id="rId2"/>
              </a:rPr>
              <a:t>harry</a:t>
            </a:r>
            <a:r>
              <a:rPr sz="1200" u="sng" spc="-10" dirty="0">
                <a:solidFill>
                  <a:srgbClr val="0000FF"/>
                </a:solidFill>
                <a:uFill>
                  <a:solidFill>
                    <a:srgbClr val="0000FF"/>
                  </a:solidFill>
                </a:uFill>
                <a:latin typeface="Calibri"/>
                <a:cs typeface="Calibri"/>
                <a:hlinkClick r:id="rId2"/>
              </a:rPr>
              <a:t>.</a:t>
            </a:r>
            <a:r>
              <a:rPr lang="en-GB" sz="1200" u="sng" spc="-10" dirty="0">
                <a:solidFill>
                  <a:srgbClr val="0000FF"/>
                </a:solidFill>
                <a:uFill>
                  <a:solidFill>
                    <a:srgbClr val="0000FF"/>
                  </a:solidFill>
                </a:uFill>
                <a:latin typeface="Calibri"/>
                <a:cs typeface="Calibri"/>
                <a:hlinkClick r:id="rId2"/>
              </a:rPr>
              <a:t>davis</a:t>
            </a:r>
            <a:r>
              <a:rPr sz="1200" u="sng" spc="-10" dirty="0">
                <a:solidFill>
                  <a:srgbClr val="0000FF"/>
                </a:solidFill>
                <a:uFill>
                  <a:solidFill>
                    <a:srgbClr val="0000FF"/>
                  </a:solidFill>
                </a:uFill>
                <a:latin typeface="Calibri"/>
                <a:cs typeface="Calibri"/>
                <a:hlinkClick r:id="rId2"/>
              </a:rPr>
              <a:t>@cngservices.co.uk</a:t>
            </a:r>
            <a:r>
              <a:rPr sz="1200" spc="-10" dirty="0">
                <a:solidFill>
                  <a:srgbClr val="0000FF"/>
                </a:solidFill>
                <a:latin typeface="Calibri"/>
                <a:cs typeface="Calibri"/>
              </a:rPr>
              <a:t> </a:t>
            </a:r>
            <a:r>
              <a:rPr sz="1200" u="sng" spc="-10" dirty="0">
                <a:solidFill>
                  <a:srgbClr val="0000FF"/>
                </a:solidFill>
                <a:uFill>
                  <a:solidFill>
                    <a:srgbClr val="0000FF"/>
                  </a:solidFill>
                </a:uFill>
                <a:latin typeface="Calibri"/>
                <a:cs typeface="Calibri"/>
                <a:hlinkClick r:id="rId3"/>
              </a:rPr>
              <a:t>www.cngservices.co.uk</a:t>
            </a:r>
            <a:endParaRPr sz="120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A8713-046B-4596-029B-345034D82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E1487-F5BB-231B-4463-FFD6168DE56E}"/>
              </a:ext>
            </a:extLst>
          </p:cNvPr>
          <p:cNvSpPr>
            <a:spLocks noGrp="1"/>
          </p:cNvSpPr>
          <p:nvPr>
            <p:ph type="title"/>
          </p:nvPr>
        </p:nvSpPr>
        <p:spPr/>
        <p:txBody>
          <a:bodyPr/>
          <a:lstStyle/>
          <a:p>
            <a:r>
              <a:rPr lang="en-US" sz="2500" b="1">
                <a:solidFill>
                  <a:srgbClr val="003399"/>
                </a:solidFill>
                <a:latin typeface="Calibri"/>
                <a:cs typeface="Calibri"/>
              </a:rPr>
              <a:t>Proposed Legal Text</a:t>
            </a:r>
            <a:endParaRPr lang="en-US" sz="2500" b="1" dirty="0">
              <a:solidFill>
                <a:srgbClr val="003399"/>
              </a:solidFill>
              <a:latin typeface="Calibri"/>
              <a:cs typeface="Calibri"/>
            </a:endParaRPr>
          </a:p>
        </p:txBody>
      </p:sp>
      <p:sp>
        <p:nvSpPr>
          <p:cNvPr id="4" name="TextBox 3">
            <a:extLst>
              <a:ext uri="{FF2B5EF4-FFF2-40B4-BE49-F238E27FC236}">
                <a16:creationId xmlns:a16="http://schemas.microsoft.com/office/drawing/2014/main" id="{A14F353B-A0C5-06B1-58A0-C545FA176D0E}"/>
              </a:ext>
            </a:extLst>
          </p:cNvPr>
          <p:cNvSpPr txBox="1"/>
          <p:nvPr/>
        </p:nvSpPr>
        <p:spPr>
          <a:xfrm>
            <a:off x="4082143" y="4876800"/>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E2B75C5A-3D40-4225-8AF3-CAA0F447B2D7}"/>
              </a:ext>
            </a:extLst>
          </p:cNvPr>
          <p:cNvSpPr txBox="1"/>
          <p:nvPr/>
        </p:nvSpPr>
        <p:spPr>
          <a:xfrm>
            <a:off x="1676400" y="2270056"/>
            <a:ext cx="8610600" cy="1754326"/>
          </a:xfrm>
          <a:prstGeom prst="rect">
            <a:avLst/>
          </a:prstGeom>
          <a:noFill/>
        </p:spPr>
        <p:txBody>
          <a:bodyPr wrap="square" rtlCol="0">
            <a:spAutoFit/>
          </a:bodyPr>
          <a:lstStyle/>
          <a:p>
            <a:r>
              <a:rPr lang="en-GB" sz="1800" dirty="0">
                <a:solidFill>
                  <a:srgbClr val="001B84"/>
                </a:solidFill>
                <a:latin typeface="Calibri"/>
                <a:cs typeface="Calibri"/>
              </a:rPr>
              <a:t>For any standalone network (Pipeline(s) that are not associated with a Connected System Exit Point, as defined in the Uniform Network Code, since they are not supplied with gas via an IGT Pipeline nor GT Network), the whole of the IGT UNC is to be disapplied. For the avoidance of doubt, all statutory obligations will apply to these networks and the arrangements put in place for each standalone network will necessarily reflect this. </a:t>
            </a:r>
            <a:endParaRPr lang="en-US" sz="1800" dirty="0">
              <a:solidFill>
                <a:srgbClr val="001B84"/>
              </a:solidFill>
              <a:latin typeface="Calibri"/>
              <a:cs typeface="Calibri"/>
            </a:endParaRPr>
          </a:p>
          <a:p>
            <a:endParaRPr lang="en-US" dirty="0"/>
          </a:p>
        </p:txBody>
      </p:sp>
    </p:spTree>
    <p:extLst>
      <p:ext uri="{BB962C8B-B14F-4D97-AF65-F5344CB8AC3E}">
        <p14:creationId xmlns:p14="http://schemas.microsoft.com/office/powerpoint/2010/main" val="37423359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A26A3D6-26DF-404F-83E9-E940BB1CFD98}"/>
              </a:ext>
            </a:extLst>
          </p:cNvPr>
          <p:cNvSpPr txBox="1">
            <a:spLocks/>
          </p:cNvSpPr>
          <p:nvPr/>
        </p:nvSpPr>
        <p:spPr bwMode="auto">
          <a:xfrm>
            <a:off x="1903987" y="205382"/>
            <a:ext cx="964907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lnSpc>
                <a:spcPct val="90000"/>
              </a:lnSpc>
              <a:spcAft>
                <a:spcPct val="20000"/>
              </a:spcAft>
            </a:pPr>
            <a:r>
              <a:rPr lang="en-US" altLang="en-US" sz="2400" b="1" dirty="0">
                <a:solidFill>
                  <a:srgbClr val="001B84"/>
                </a:solidFill>
                <a:latin typeface="Calibri"/>
                <a:cs typeface="Calibri"/>
              </a:rPr>
              <a:t>CNG Services Ltd</a:t>
            </a:r>
          </a:p>
        </p:txBody>
      </p:sp>
      <p:sp>
        <p:nvSpPr>
          <p:cNvPr id="5" name="Rectangle 3">
            <a:extLst>
              <a:ext uri="{FF2B5EF4-FFF2-40B4-BE49-F238E27FC236}">
                <a16:creationId xmlns:a16="http://schemas.microsoft.com/office/drawing/2014/main" id="{CCC7FB7D-3DEA-4CBD-BC04-35D32130E3A8}"/>
              </a:ext>
            </a:extLst>
          </p:cNvPr>
          <p:cNvSpPr txBox="1">
            <a:spLocks noChangeArrowheads="1"/>
          </p:cNvSpPr>
          <p:nvPr/>
        </p:nvSpPr>
        <p:spPr bwMode="auto">
          <a:xfrm>
            <a:off x="4384072" y="1001685"/>
            <a:ext cx="7503222" cy="3549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1" hangingPunct="1">
              <a:lnSpc>
                <a:spcPct val="80000"/>
              </a:lnSpc>
              <a:buClr>
                <a:srgbClr val="1B3664"/>
              </a:buClr>
              <a:defRPr/>
            </a:pPr>
            <a:r>
              <a:rPr lang="en-GB" altLang="en-US" sz="1200" dirty="0">
                <a:solidFill>
                  <a:srgbClr val="003399"/>
                </a:solidFill>
              </a:rPr>
              <a:t>CNG Services Limited (CSL) provides consultancy, design and build services to the biomethane industry, all focused on reducing Greenhouse Gas (GHG) emissions</a:t>
            </a:r>
          </a:p>
          <a:p>
            <a:pPr marL="0" indent="0" algn="just" eaLnBrk="1" hangingPunct="1">
              <a:lnSpc>
                <a:spcPct val="80000"/>
              </a:lnSpc>
              <a:buClr>
                <a:srgbClr val="1B3664"/>
              </a:buClr>
              <a:buNone/>
              <a:defRPr/>
            </a:pPr>
            <a:endParaRPr lang="en-GB" altLang="en-US" sz="1200" dirty="0">
              <a:solidFill>
                <a:srgbClr val="003399"/>
              </a:solidFill>
            </a:endParaRPr>
          </a:p>
          <a:p>
            <a:pPr algn="just" eaLnBrk="1" hangingPunct="1">
              <a:lnSpc>
                <a:spcPct val="80000"/>
              </a:lnSpc>
              <a:spcAft>
                <a:spcPts val="600"/>
              </a:spcAft>
              <a:buClr>
                <a:srgbClr val="1B3664"/>
              </a:buClr>
              <a:defRPr/>
            </a:pPr>
            <a:r>
              <a:rPr lang="en-GB" altLang="en-US" sz="1200" dirty="0">
                <a:solidFill>
                  <a:srgbClr val="003399"/>
                </a:solidFill>
              </a:rPr>
              <a:t>In the past 10 years our efforts have produced a material impact with an estimated 20 year project life reduction in CO2 emissions of 17,500,000 tonnes through:</a:t>
            </a:r>
          </a:p>
          <a:p>
            <a:pPr lvl="1" algn="just" eaLnBrk="1" hangingPunct="1">
              <a:lnSpc>
                <a:spcPct val="80000"/>
              </a:lnSpc>
              <a:buClr>
                <a:srgbClr val="1B3664"/>
              </a:buClr>
              <a:defRPr/>
            </a:pPr>
            <a:r>
              <a:rPr lang="en-GB" altLang="en-US" sz="1200" dirty="0">
                <a:solidFill>
                  <a:srgbClr val="003399"/>
                </a:solidFill>
              </a:rPr>
              <a:t>Biomethane injection into the gas grid</a:t>
            </a:r>
          </a:p>
          <a:p>
            <a:pPr lvl="1" algn="just" eaLnBrk="1" hangingPunct="1">
              <a:lnSpc>
                <a:spcPct val="80000"/>
              </a:lnSpc>
              <a:buClr>
                <a:srgbClr val="1B3664"/>
              </a:buClr>
              <a:defRPr/>
            </a:pPr>
            <a:r>
              <a:rPr lang="en-GB" altLang="en-US" sz="1200" dirty="0">
                <a:solidFill>
                  <a:srgbClr val="003399"/>
                </a:solidFill>
              </a:rPr>
              <a:t>Running trucks on Bio-CNG</a:t>
            </a:r>
          </a:p>
          <a:p>
            <a:pPr lvl="1" algn="just" eaLnBrk="1" hangingPunct="1">
              <a:lnSpc>
                <a:spcPct val="80000"/>
              </a:lnSpc>
              <a:buClr>
                <a:srgbClr val="1B3664"/>
              </a:buClr>
              <a:defRPr/>
            </a:pPr>
            <a:r>
              <a:rPr lang="en-GB" altLang="en-US" sz="1200" dirty="0">
                <a:solidFill>
                  <a:srgbClr val="003399"/>
                </a:solidFill>
              </a:rPr>
              <a:t>Acting as developer and design and build contractor for the Highlands CNG Project</a:t>
            </a:r>
          </a:p>
          <a:p>
            <a:pPr algn="just" eaLnBrk="1" hangingPunct="1">
              <a:lnSpc>
                <a:spcPct val="80000"/>
              </a:lnSpc>
              <a:buClr>
                <a:srgbClr val="1B3664"/>
              </a:buClr>
              <a:defRPr/>
            </a:pPr>
            <a:endParaRPr lang="en-GB" altLang="en-US" sz="1200" dirty="0">
              <a:solidFill>
                <a:srgbClr val="003399"/>
              </a:solidFill>
            </a:endParaRPr>
          </a:p>
          <a:p>
            <a:pPr algn="just">
              <a:lnSpc>
                <a:spcPct val="80000"/>
              </a:lnSpc>
              <a:buClr>
                <a:srgbClr val="1B3664"/>
              </a:buClr>
              <a:defRPr/>
            </a:pPr>
            <a:r>
              <a:rPr lang="en-GB" altLang="en-US" sz="1200" dirty="0">
                <a:solidFill>
                  <a:srgbClr val="003399"/>
                </a:solidFill>
              </a:rPr>
              <a:t>Working on a number of Biomethane, H2 and CCUS innovation projects including:</a:t>
            </a:r>
          </a:p>
          <a:p>
            <a:pPr algn="just">
              <a:lnSpc>
                <a:spcPct val="80000"/>
              </a:lnSpc>
              <a:buClr>
                <a:srgbClr val="1B3664"/>
              </a:buClr>
              <a:defRPr/>
            </a:pPr>
            <a:endParaRPr lang="en-GB" altLang="en-US" sz="1200" dirty="0">
              <a:solidFill>
                <a:srgbClr val="003399"/>
              </a:solidFill>
            </a:endParaRPr>
          </a:p>
          <a:p>
            <a:pPr lvl="1" algn="just" eaLnBrk="1" hangingPunct="1">
              <a:lnSpc>
                <a:spcPct val="80000"/>
              </a:lnSpc>
              <a:buClr>
                <a:srgbClr val="1B3664"/>
              </a:buClr>
              <a:defRPr/>
            </a:pPr>
            <a:r>
              <a:rPr lang="en-GB" altLang="en-US" sz="1200" dirty="0">
                <a:solidFill>
                  <a:srgbClr val="003399"/>
                </a:solidFill>
              </a:rPr>
              <a:t>Biomethane from manure with CCS</a:t>
            </a:r>
          </a:p>
          <a:p>
            <a:pPr lvl="1" algn="just" eaLnBrk="1" hangingPunct="1">
              <a:lnSpc>
                <a:spcPct val="80000"/>
              </a:lnSpc>
              <a:buClr>
                <a:srgbClr val="1B3664"/>
              </a:buClr>
              <a:defRPr/>
            </a:pPr>
            <a:r>
              <a:rPr lang="en-GB" altLang="en-US" sz="1200" dirty="0">
                <a:solidFill>
                  <a:srgbClr val="003399"/>
                </a:solidFill>
              </a:rPr>
              <a:t>Biomethane direct into the NTS </a:t>
            </a:r>
          </a:p>
          <a:p>
            <a:pPr lvl="1" algn="just" eaLnBrk="1" hangingPunct="1">
              <a:lnSpc>
                <a:spcPct val="80000"/>
              </a:lnSpc>
              <a:buClr>
                <a:srgbClr val="1B3664"/>
              </a:buClr>
              <a:defRPr/>
            </a:pPr>
            <a:r>
              <a:rPr lang="en-GB" altLang="en-US" sz="1200" dirty="0">
                <a:solidFill>
                  <a:srgbClr val="003399"/>
                </a:solidFill>
              </a:rPr>
              <a:t>Green H2 into the NTS and Hydrogen Business Model Projects</a:t>
            </a:r>
          </a:p>
          <a:p>
            <a:pPr lvl="1" algn="just" eaLnBrk="1" hangingPunct="1">
              <a:lnSpc>
                <a:spcPct val="80000"/>
              </a:lnSpc>
              <a:buClr>
                <a:srgbClr val="1B3664"/>
              </a:buClr>
              <a:defRPr/>
            </a:pPr>
            <a:r>
              <a:rPr lang="en-GB" altLang="en-US" sz="1200" dirty="0">
                <a:solidFill>
                  <a:srgbClr val="003399"/>
                </a:solidFill>
              </a:rPr>
              <a:t>Reverse Compression to Create Capacity for Biomethane Injection</a:t>
            </a:r>
          </a:p>
          <a:p>
            <a:pPr marL="457200" lvl="1" indent="0" algn="just" eaLnBrk="1" hangingPunct="1">
              <a:lnSpc>
                <a:spcPct val="80000"/>
              </a:lnSpc>
              <a:buClr>
                <a:srgbClr val="1B3664"/>
              </a:buClr>
              <a:buNone/>
              <a:defRPr/>
            </a:pPr>
            <a:endParaRPr lang="en-GB" altLang="en-US" sz="1200" dirty="0">
              <a:solidFill>
                <a:srgbClr val="003399"/>
              </a:solidFill>
            </a:endParaRPr>
          </a:p>
          <a:p>
            <a:pPr algn="just" eaLnBrk="1" hangingPunct="1">
              <a:lnSpc>
                <a:spcPct val="80000"/>
              </a:lnSpc>
              <a:buClr>
                <a:srgbClr val="1B3664"/>
              </a:buClr>
              <a:buFont typeface="Arial" panose="020B0604020202020204" pitchFamily="34" charset="0"/>
              <a:buChar char="•"/>
              <a:defRPr/>
            </a:pPr>
            <a:r>
              <a:rPr lang="en-GB" altLang="en-US" sz="1200" dirty="0">
                <a:solidFill>
                  <a:srgbClr val="003399"/>
                </a:solidFill>
              </a:rPr>
              <a:t>CSL is an ISO 9001, 14001 and 45001 approved company and has also achieved Achilles certification. CSL is GIRS accredited for design and project management </a:t>
            </a:r>
            <a:r>
              <a:rPr lang="en-GB" sz="1200" dirty="0">
                <a:solidFill>
                  <a:srgbClr val="003399"/>
                </a:solidFill>
              </a:rPr>
              <a:t>and has been certified as a competent design organisation for high pressure UK onshore natural gas works by DNVGL</a:t>
            </a:r>
            <a:endParaRPr lang="en-GB" altLang="en-US" sz="1200" dirty="0">
              <a:solidFill>
                <a:srgbClr val="003399"/>
              </a:solidFill>
            </a:endParaRPr>
          </a:p>
          <a:p>
            <a:pPr marL="0" indent="0" algn="just">
              <a:lnSpc>
                <a:spcPct val="90000"/>
              </a:lnSpc>
              <a:buClr>
                <a:srgbClr val="1B3664"/>
              </a:buClr>
              <a:buNone/>
              <a:defRPr/>
            </a:pPr>
            <a:endParaRPr lang="en-GB" altLang="en-US" sz="1200" dirty="0">
              <a:solidFill>
                <a:srgbClr val="003399"/>
              </a:solidFill>
              <a:ea typeface="ＭＳ Ｐゴシック" panose="020B0600070205080204" pitchFamily="34" charset="-128"/>
              <a:cs typeface="Arial" panose="020B0604020202020204" pitchFamily="34" charset="0"/>
            </a:endParaRPr>
          </a:p>
          <a:p>
            <a:pPr lvl="1" algn="just" eaLnBrk="1" hangingPunct="1">
              <a:lnSpc>
                <a:spcPct val="80000"/>
              </a:lnSpc>
              <a:buClr>
                <a:srgbClr val="1B3664"/>
              </a:buClr>
              <a:buFontTx/>
              <a:buNone/>
              <a:defRPr/>
            </a:pPr>
            <a:endParaRPr lang="en-GB" altLang="en-US" sz="1200" dirty="0">
              <a:solidFill>
                <a:srgbClr val="003399"/>
              </a:solidFill>
              <a:ea typeface="ＭＳ Ｐゴシック" panose="020B0600070205080204" pitchFamily="34" charset="-128"/>
            </a:endParaRPr>
          </a:p>
        </p:txBody>
      </p:sp>
      <p:pic>
        <p:nvPicPr>
          <p:cNvPr id="7" name="Picture 6">
            <a:extLst>
              <a:ext uri="{FF2B5EF4-FFF2-40B4-BE49-F238E27FC236}">
                <a16:creationId xmlns:a16="http://schemas.microsoft.com/office/drawing/2014/main" id="{E5AD0063-DE66-4C82-9FE5-9ED0A7C375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9376" y="908720"/>
            <a:ext cx="3775572" cy="5328144"/>
          </a:xfrm>
          <a:prstGeom prst="rect">
            <a:avLst/>
          </a:prstGeom>
        </p:spPr>
      </p:pic>
      <p:pic>
        <p:nvPicPr>
          <p:cNvPr id="2" name="Picture 1">
            <a:extLst>
              <a:ext uri="{FF2B5EF4-FFF2-40B4-BE49-F238E27FC236}">
                <a16:creationId xmlns:a16="http://schemas.microsoft.com/office/drawing/2014/main" id="{B9E23BB5-5436-B723-A5AB-049E6D71C2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4072" y="4504327"/>
            <a:ext cx="1276571" cy="1804993"/>
          </a:xfrm>
          <a:prstGeom prst="rect">
            <a:avLst/>
          </a:prstGeom>
        </p:spPr>
      </p:pic>
      <p:pic>
        <p:nvPicPr>
          <p:cNvPr id="3" name="Picture 2">
            <a:extLst>
              <a:ext uri="{FF2B5EF4-FFF2-40B4-BE49-F238E27FC236}">
                <a16:creationId xmlns:a16="http://schemas.microsoft.com/office/drawing/2014/main" id="{8ACB7B19-5FE5-1945-E1F5-E171C54543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90002" y="4884439"/>
            <a:ext cx="1276572" cy="1804994"/>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4AD07578-B13B-6CC5-7A68-68EAE357EC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92010" y="4565748"/>
            <a:ext cx="1286506" cy="1804994"/>
          </a:xfrm>
          <a:prstGeom prst="rect">
            <a:avLst/>
          </a:prstGeom>
        </p:spPr>
      </p:pic>
      <p:pic>
        <p:nvPicPr>
          <p:cNvPr id="12" name="Picture 11">
            <a:extLst>
              <a:ext uri="{FF2B5EF4-FFF2-40B4-BE49-F238E27FC236}">
                <a16:creationId xmlns:a16="http://schemas.microsoft.com/office/drawing/2014/main" id="{1D10C013-CB11-55E3-B1D5-21575AFA4D7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68582" y="4939518"/>
            <a:ext cx="1197968" cy="1694835"/>
          </a:xfrm>
          <a:prstGeom prst="rect">
            <a:avLst/>
          </a:prstGeom>
        </p:spPr>
      </p:pic>
      <p:pic>
        <p:nvPicPr>
          <p:cNvPr id="13" name="Picture 12">
            <a:extLst>
              <a:ext uri="{FF2B5EF4-FFF2-40B4-BE49-F238E27FC236}">
                <a16:creationId xmlns:a16="http://schemas.microsoft.com/office/drawing/2014/main" id="{E6776B01-2A83-6A97-637F-6AFB7E071DC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438610" y="4475855"/>
            <a:ext cx="1440728" cy="2037402"/>
          </a:xfrm>
          <a:prstGeom prst="rect">
            <a:avLst/>
          </a:prstGeom>
        </p:spPr>
      </p:pic>
      <p:pic>
        <p:nvPicPr>
          <p:cNvPr id="14" name="Picture 13" descr="Diagram&#10;&#10;Description automatically generated with medium confidence">
            <a:extLst>
              <a:ext uri="{FF2B5EF4-FFF2-40B4-BE49-F238E27FC236}">
                <a16:creationId xmlns:a16="http://schemas.microsoft.com/office/drawing/2014/main" id="{A1B02CEC-6E8D-327B-1ED3-D1F8C0B5E4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951398" y="4825651"/>
            <a:ext cx="1193274" cy="1687606"/>
          </a:xfrm>
          <a:prstGeom prst="rect">
            <a:avLst/>
          </a:prstGeom>
        </p:spPr>
      </p:pic>
    </p:spTree>
    <p:extLst>
      <p:ext uri="{BB962C8B-B14F-4D97-AF65-F5344CB8AC3E}">
        <p14:creationId xmlns:p14="http://schemas.microsoft.com/office/powerpoint/2010/main" val="310679360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30D5134B-E64D-98AA-6B60-55D6679AD7A8}"/>
              </a:ext>
            </a:extLst>
          </p:cNvPr>
          <p:cNvCxnSpPr>
            <a:cxnSpLocks/>
            <a:stCxn id="8" idx="3"/>
          </p:cNvCxnSpPr>
          <p:nvPr/>
        </p:nvCxnSpPr>
        <p:spPr>
          <a:xfrm flipV="1">
            <a:off x="1524000" y="2359617"/>
            <a:ext cx="308171" cy="139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461633F5-998C-D5E2-EC35-04F6678CA867}"/>
              </a:ext>
            </a:extLst>
          </p:cNvPr>
          <p:cNvCxnSpPr>
            <a:cxnSpLocks/>
            <a:stCxn id="9" idx="3"/>
          </p:cNvCxnSpPr>
          <p:nvPr/>
        </p:nvCxnSpPr>
        <p:spPr>
          <a:xfrm>
            <a:off x="2889759" y="2402624"/>
            <a:ext cx="278898" cy="8477"/>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E9457BE-0678-A47E-FBC8-C535F38C9A24}"/>
              </a:ext>
            </a:extLst>
          </p:cNvPr>
          <p:cNvSpPr/>
          <p:nvPr/>
        </p:nvSpPr>
        <p:spPr>
          <a:xfrm>
            <a:off x="564220" y="1928966"/>
            <a:ext cx="959780" cy="864096"/>
          </a:xfrm>
          <a:prstGeom prst="rect">
            <a:avLst/>
          </a:prstGeom>
          <a:solidFill>
            <a:schemeClr val="tx1">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3399"/>
                </a:solidFill>
              </a:rPr>
              <a:t>AD Plant</a:t>
            </a:r>
          </a:p>
        </p:txBody>
      </p:sp>
      <p:sp>
        <p:nvSpPr>
          <p:cNvPr id="9" name="Rectangle 8">
            <a:extLst>
              <a:ext uri="{FF2B5EF4-FFF2-40B4-BE49-F238E27FC236}">
                <a16:creationId xmlns:a16="http://schemas.microsoft.com/office/drawing/2014/main" id="{4AE52B22-81BF-2631-10E5-20B956F7E977}"/>
              </a:ext>
            </a:extLst>
          </p:cNvPr>
          <p:cNvSpPr/>
          <p:nvPr/>
        </p:nvSpPr>
        <p:spPr>
          <a:xfrm>
            <a:off x="1809925" y="1970576"/>
            <a:ext cx="1079834" cy="864096"/>
          </a:xfrm>
          <a:prstGeom prst="rect">
            <a:avLst/>
          </a:prstGeom>
          <a:solidFill>
            <a:schemeClr val="tx1">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3399"/>
                </a:solidFill>
              </a:rPr>
              <a:t>Biogas Upgrading Unit</a:t>
            </a:r>
          </a:p>
        </p:txBody>
      </p:sp>
      <p:sp>
        <p:nvSpPr>
          <p:cNvPr id="18" name="Rectangle 17">
            <a:extLst>
              <a:ext uri="{FF2B5EF4-FFF2-40B4-BE49-F238E27FC236}">
                <a16:creationId xmlns:a16="http://schemas.microsoft.com/office/drawing/2014/main" id="{12B33CE0-BA54-8405-1FEE-45A1F2D1055C}"/>
              </a:ext>
            </a:extLst>
          </p:cNvPr>
          <p:cNvSpPr/>
          <p:nvPr/>
        </p:nvSpPr>
        <p:spPr>
          <a:xfrm>
            <a:off x="7421412" y="1974814"/>
            <a:ext cx="1139413" cy="864096"/>
          </a:xfrm>
          <a:prstGeom prst="rect">
            <a:avLst/>
          </a:prstGeom>
          <a:solidFill>
            <a:schemeClr val="tx2">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3399"/>
                </a:solidFill>
              </a:rPr>
              <a:t>Exit Energy Measurement</a:t>
            </a:r>
          </a:p>
        </p:txBody>
      </p:sp>
      <p:sp>
        <p:nvSpPr>
          <p:cNvPr id="19" name="Rectangle 18">
            <a:extLst>
              <a:ext uri="{FF2B5EF4-FFF2-40B4-BE49-F238E27FC236}">
                <a16:creationId xmlns:a16="http://schemas.microsoft.com/office/drawing/2014/main" id="{94349C20-E82C-243A-D403-2A67070778A5}"/>
              </a:ext>
            </a:extLst>
          </p:cNvPr>
          <p:cNvSpPr/>
          <p:nvPr/>
        </p:nvSpPr>
        <p:spPr>
          <a:xfrm>
            <a:off x="9283694" y="1919970"/>
            <a:ext cx="1273885" cy="864096"/>
          </a:xfrm>
          <a:prstGeom prst="rect">
            <a:avLst/>
          </a:prstGeom>
          <a:solidFill>
            <a:schemeClr val="tx2">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3399"/>
                </a:solidFill>
              </a:rPr>
              <a:t>I&amp;C Consumer</a:t>
            </a:r>
          </a:p>
        </p:txBody>
      </p:sp>
      <p:sp>
        <p:nvSpPr>
          <p:cNvPr id="28" name="Rectangle 27">
            <a:extLst>
              <a:ext uri="{FF2B5EF4-FFF2-40B4-BE49-F238E27FC236}">
                <a16:creationId xmlns:a16="http://schemas.microsoft.com/office/drawing/2014/main" id="{00424660-BA5F-1718-C8C5-F9404527D382}"/>
              </a:ext>
            </a:extLst>
          </p:cNvPr>
          <p:cNvSpPr/>
          <p:nvPr/>
        </p:nvSpPr>
        <p:spPr>
          <a:xfrm>
            <a:off x="490157" y="1612879"/>
            <a:ext cx="4590126" cy="230078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003399"/>
              </a:solidFill>
            </a:endParaRPr>
          </a:p>
        </p:txBody>
      </p:sp>
      <p:sp>
        <p:nvSpPr>
          <p:cNvPr id="30" name="Rectangle 29">
            <a:extLst>
              <a:ext uri="{FF2B5EF4-FFF2-40B4-BE49-F238E27FC236}">
                <a16:creationId xmlns:a16="http://schemas.microsoft.com/office/drawing/2014/main" id="{E651C298-ECA5-7BBE-8143-58F49C94ECB9}"/>
              </a:ext>
            </a:extLst>
          </p:cNvPr>
          <p:cNvSpPr/>
          <p:nvPr/>
        </p:nvSpPr>
        <p:spPr>
          <a:xfrm>
            <a:off x="7291155" y="1553478"/>
            <a:ext cx="3779101" cy="23336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rgbClr val="003399"/>
              </a:solidFill>
            </a:endParaRPr>
          </a:p>
        </p:txBody>
      </p:sp>
      <p:sp>
        <p:nvSpPr>
          <p:cNvPr id="31" name="TextBox 30">
            <a:extLst>
              <a:ext uri="{FF2B5EF4-FFF2-40B4-BE49-F238E27FC236}">
                <a16:creationId xmlns:a16="http://schemas.microsoft.com/office/drawing/2014/main" id="{F7AF43D4-4FE7-F877-DF81-2087F1F3C5DA}"/>
              </a:ext>
            </a:extLst>
          </p:cNvPr>
          <p:cNvSpPr txBox="1"/>
          <p:nvPr/>
        </p:nvSpPr>
        <p:spPr>
          <a:xfrm>
            <a:off x="1678085" y="1136313"/>
            <a:ext cx="2040532" cy="338554"/>
          </a:xfrm>
          <a:prstGeom prst="rect">
            <a:avLst/>
          </a:prstGeom>
          <a:noFill/>
        </p:spPr>
        <p:txBody>
          <a:bodyPr wrap="square" rtlCol="0">
            <a:spAutoFit/>
          </a:bodyPr>
          <a:lstStyle/>
          <a:p>
            <a:r>
              <a:rPr lang="en-GB" sz="1600" b="1" dirty="0">
                <a:solidFill>
                  <a:srgbClr val="003399"/>
                </a:solidFill>
                <a:latin typeface="+mj-lt"/>
              </a:rPr>
              <a:t>Green Gas Production</a:t>
            </a:r>
          </a:p>
        </p:txBody>
      </p:sp>
      <p:cxnSp>
        <p:nvCxnSpPr>
          <p:cNvPr id="32" name="Straight Arrow Connector 31">
            <a:extLst>
              <a:ext uri="{FF2B5EF4-FFF2-40B4-BE49-F238E27FC236}">
                <a16:creationId xmlns:a16="http://schemas.microsoft.com/office/drawing/2014/main" id="{408B8833-5CE2-6E83-7459-395D45649FB1}"/>
              </a:ext>
            </a:extLst>
          </p:cNvPr>
          <p:cNvCxnSpPr>
            <a:cxnSpLocks/>
          </p:cNvCxnSpPr>
          <p:nvPr/>
        </p:nvCxnSpPr>
        <p:spPr>
          <a:xfrm>
            <a:off x="810072" y="2790226"/>
            <a:ext cx="0" cy="549713"/>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2AF6BD2-CD97-99EF-CC8F-DBDDC652981E}"/>
              </a:ext>
            </a:extLst>
          </p:cNvPr>
          <p:cNvSpPr txBox="1"/>
          <p:nvPr/>
        </p:nvSpPr>
        <p:spPr>
          <a:xfrm>
            <a:off x="180072" y="3302434"/>
            <a:ext cx="1260000" cy="340734"/>
          </a:xfrm>
          <a:prstGeom prst="rect">
            <a:avLst/>
          </a:prstGeom>
          <a:noFill/>
        </p:spPr>
        <p:txBody>
          <a:bodyPr wrap="square" rtlCol="0">
            <a:spAutoFit/>
          </a:bodyPr>
          <a:lstStyle/>
          <a:p>
            <a:pPr algn="ctr">
              <a:lnSpc>
                <a:spcPct val="150000"/>
              </a:lnSpc>
            </a:pPr>
            <a:r>
              <a:rPr lang="en-GB" sz="1200" b="1" dirty="0">
                <a:solidFill>
                  <a:srgbClr val="003399"/>
                </a:solidFill>
                <a:latin typeface="+mj-lt"/>
              </a:rPr>
              <a:t>To Flare</a:t>
            </a:r>
          </a:p>
        </p:txBody>
      </p:sp>
      <p:cxnSp>
        <p:nvCxnSpPr>
          <p:cNvPr id="35" name="Connector: Elbow 34">
            <a:extLst>
              <a:ext uri="{FF2B5EF4-FFF2-40B4-BE49-F238E27FC236}">
                <a16:creationId xmlns:a16="http://schemas.microsoft.com/office/drawing/2014/main" id="{B73D41B5-2BF5-D6C6-FE8F-2F1B55968D53}"/>
              </a:ext>
            </a:extLst>
          </p:cNvPr>
          <p:cNvCxnSpPr>
            <a:cxnSpLocks/>
            <a:stCxn id="45" idx="2"/>
            <a:endCxn id="8" idx="2"/>
          </p:cNvCxnSpPr>
          <p:nvPr/>
        </p:nvCxnSpPr>
        <p:spPr>
          <a:xfrm rot="5400000" flipH="1">
            <a:off x="2280261" y="1556912"/>
            <a:ext cx="30989" cy="2503291"/>
          </a:xfrm>
          <a:prstGeom prst="bentConnector3">
            <a:avLst>
              <a:gd name="adj1" fmla="val -73768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48EA94E6-057C-40D2-6B37-473FC9FD60DC}"/>
              </a:ext>
            </a:extLst>
          </p:cNvPr>
          <p:cNvCxnSpPr>
            <a:cxnSpLocks/>
          </p:cNvCxnSpPr>
          <p:nvPr/>
        </p:nvCxnSpPr>
        <p:spPr>
          <a:xfrm flipV="1">
            <a:off x="8597216" y="2354361"/>
            <a:ext cx="686478" cy="10512"/>
          </a:xfrm>
          <a:prstGeom prst="straightConnector1">
            <a:avLst/>
          </a:prstGeom>
          <a:ln w="28575">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F8481324-B91D-4F58-41C3-BE561791018D}"/>
              </a:ext>
            </a:extLst>
          </p:cNvPr>
          <p:cNvSpPr txBox="1"/>
          <p:nvPr/>
        </p:nvSpPr>
        <p:spPr>
          <a:xfrm>
            <a:off x="2072752" y="3161365"/>
            <a:ext cx="1260000" cy="340734"/>
          </a:xfrm>
          <a:prstGeom prst="rect">
            <a:avLst/>
          </a:prstGeom>
          <a:noFill/>
        </p:spPr>
        <p:txBody>
          <a:bodyPr wrap="square" rtlCol="0">
            <a:spAutoFit/>
          </a:bodyPr>
          <a:lstStyle/>
          <a:p>
            <a:pPr algn="ctr">
              <a:lnSpc>
                <a:spcPct val="150000"/>
              </a:lnSpc>
            </a:pPr>
            <a:r>
              <a:rPr lang="en-GB" sz="1200" b="1" dirty="0">
                <a:solidFill>
                  <a:srgbClr val="003399"/>
                </a:solidFill>
                <a:latin typeface="+mj-lt"/>
              </a:rPr>
              <a:t>Reject </a:t>
            </a:r>
          </a:p>
        </p:txBody>
      </p:sp>
      <p:sp>
        <p:nvSpPr>
          <p:cNvPr id="107" name="Title 1">
            <a:extLst>
              <a:ext uri="{FF2B5EF4-FFF2-40B4-BE49-F238E27FC236}">
                <a16:creationId xmlns:a16="http://schemas.microsoft.com/office/drawing/2014/main" id="{A652ECC5-49C7-B58D-B84F-F69476F956DB}"/>
              </a:ext>
            </a:extLst>
          </p:cNvPr>
          <p:cNvSpPr txBox="1">
            <a:spLocks/>
          </p:cNvSpPr>
          <p:nvPr/>
        </p:nvSpPr>
        <p:spPr bwMode="auto">
          <a:xfrm>
            <a:off x="960474" y="72692"/>
            <a:ext cx="10972800" cy="631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12700">
              <a:spcBef>
                <a:spcPts val="100"/>
              </a:spcBef>
              <a:defRPr/>
            </a:pPr>
            <a:r>
              <a:rPr lang="en-GB" sz="2500" b="1" dirty="0">
                <a:solidFill>
                  <a:srgbClr val="003399"/>
                </a:solidFill>
                <a:latin typeface="Calibri"/>
                <a:cs typeface="Calibri"/>
              </a:rPr>
              <a:t>Standalone IGT Network</a:t>
            </a:r>
          </a:p>
        </p:txBody>
      </p:sp>
      <p:cxnSp>
        <p:nvCxnSpPr>
          <p:cNvPr id="37" name="Straight Arrow Connector 36">
            <a:extLst>
              <a:ext uri="{FF2B5EF4-FFF2-40B4-BE49-F238E27FC236}">
                <a16:creationId xmlns:a16="http://schemas.microsoft.com/office/drawing/2014/main" id="{E41647B2-1419-533D-3A19-70512C268BAF}"/>
              </a:ext>
            </a:extLst>
          </p:cNvPr>
          <p:cNvCxnSpPr>
            <a:cxnSpLocks/>
          </p:cNvCxnSpPr>
          <p:nvPr/>
        </p:nvCxnSpPr>
        <p:spPr>
          <a:xfrm>
            <a:off x="4906455" y="2359617"/>
            <a:ext cx="2384700" cy="0"/>
          </a:xfrm>
          <a:prstGeom prst="straightConnector1">
            <a:avLst/>
          </a:prstGeom>
          <a:ln w="34925">
            <a:solidFill>
              <a:srgbClr val="00B05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9A00FAB-270E-E3F0-E03B-6487010632B5}"/>
              </a:ext>
            </a:extLst>
          </p:cNvPr>
          <p:cNvSpPr txBox="1"/>
          <p:nvPr/>
        </p:nvSpPr>
        <p:spPr>
          <a:xfrm>
            <a:off x="4032715" y="1628186"/>
            <a:ext cx="1260000" cy="340734"/>
          </a:xfrm>
          <a:prstGeom prst="rect">
            <a:avLst/>
          </a:prstGeom>
          <a:solidFill>
            <a:srgbClr val="FFC000"/>
          </a:solidFill>
          <a:ln>
            <a:solidFill>
              <a:schemeClr val="tx2"/>
            </a:solidFill>
          </a:ln>
        </p:spPr>
        <p:txBody>
          <a:bodyPr wrap="square" rtlCol="0">
            <a:spAutoFit/>
          </a:bodyPr>
          <a:lstStyle/>
          <a:p>
            <a:pPr algn="ctr">
              <a:lnSpc>
                <a:spcPct val="150000"/>
              </a:lnSpc>
            </a:pPr>
            <a:r>
              <a:rPr lang="en-GB" sz="1200" b="1" dirty="0">
                <a:solidFill>
                  <a:srgbClr val="003399"/>
                </a:solidFill>
                <a:latin typeface="+mj-lt"/>
              </a:rPr>
              <a:t>GGSS Point</a:t>
            </a:r>
          </a:p>
        </p:txBody>
      </p:sp>
      <p:sp>
        <p:nvSpPr>
          <p:cNvPr id="45" name="Rectangle 44">
            <a:extLst>
              <a:ext uri="{FF2B5EF4-FFF2-40B4-BE49-F238E27FC236}">
                <a16:creationId xmlns:a16="http://schemas.microsoft.com/office/drawing/2014/main" id="{4EA96D09-058E-6C67-FA2E-EBF37FED4339}"/>
              </a:ext>
            </a:extLst>
          </p:cNvPr>
          <p:cNvSpPr/>
          <p:nvPr/>
        </p:nvSpPr>
        <p:spPr>
          <a:xfrm>
            <a:off x="3162125" y="1959955"/>
            <a:ext cx="770551" cy="864096"/>
          </a:xfrm>
          <a:prstGeom prst="rect">
            <a:avLst/>
          </a:prstGeom>
          <a:solidFill>
            <a:schemeClr val="tx2">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3399"/>
                </a:solidFill>
              </a:rPr>
              <a:t>GQS</a:t>
            </a:r>
          </a:p>
        </p:txBody>
      </p:sp>
      <p:sp>
        <p:nvSpPr>
          <p:cNvPr id="46" name="Rectangle 45">
            <a:extLst>
              <a:ext uri="{FF2B5EF4-FFF2-40B4-BE49-F238E27FC236}">
                <a16:creationId xmlns:a16="http://schemas.microsoft.com/office/drawing/2014/main" id="{6101247B-E6F4-9A9D-7681-CF15D3CAC19C}"/>
              </a:ext>
            </a:extLst>
          </p:cNvPr>
          <p:cNvSpPr/>
          <p:nvPr/>
        </p:nvSpPr>
        <p:spPr>
          <a:xfrm>
            <a:off x="4196995" y="1967701"/>
            <a:ext cx="709460" cy="864096"/>
          </a:xfrm>
          <a:prstGeom prst="rect">
            <a:avLst/>
          </a:prstGeom>
          <a:solidFill>
            <a:schemeClr val="tx2">
              <a:lumMod val="20000"/>
              <a:lumOff val="8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rgbClr val="003399"/>
                </a:solidFill>
              </a:rPr>
              <a:t>Entry Meter</a:t>
            </a:r>
          </a:p>
        </p:txBody>
      </p:sp>
      <p:cxnSp>
        <p:nvCxnSpPr>
          <p:cNvPr id="47" name="Straight Arrow Connector 46">
            <a:extLst>
              <a:ext uri="{FF2B5EF4-FFF2-40B4-BE49-F238E27FC236}">
                <a16:creationId xmlns:a16="http://schemas.microsoft.com/office/drawing/2014/main" id="{97DED664-D66C-3883-6682-32487CC242E5}"/>
              </a:ext>
            </a:extLst>
          </p:cNvPr>
          <p:cNvCxnSpPr>
            <a:cxnSpLocks/>
          </p:cNvCxnSpPr>
          <p:nvPr/>
        </p:nvCxnSpPr>
        <p:spPr>
          <a:xfrm>
            <a:off x="3929237" y="2377249"/>
            <a:ext cx="282340" cy="909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A0721E9-09CC-D375-4B79-486D8C714A6A}"/>
              </a:ext>
            </a:extLst>
          </p:cNvPr>
          <p:cNvSpPr txBox="1"/>
          <p:nvPr/>
        </p:nvSpPr>
        <p:spPr>
          <a:xfrm>
            <a:off x="7991118" y="979600"/>
            <a:ext cx="1793489" cy="584775"/>
          </a:xfrm>
          <a:prstGeom prst="rect">
            <a:avLst/>
          </a:prstGeom>
          <a:noFill/>
        </p:spPr>
        <p:txBody>
          <a:bodyPr wrap="square" rtlCol="0">
            <a:spAutoFit/>
          </a:bodyPr>
          <a:lstStyle/>
          <a:p>
            <a:r>
              <a:rPr lang="en-GB" sz="1600" b="1" dirty="0">
                <a:solidFill>
                  <a:srgbClr val="003399"/>
                </a:solidFill>
                <a:latin typeface="+mj-lt"/>
              </a:rPr>
              <a:t>Green Gas Consumption</a:t>
            </a:r>
          </a:p>
        </p:txBody>
      </p:sp>
      <p:sp>
        <p:nvSpPr>
          <p:cNvPr id="62" name="TextBox 61">
            <a:extLst>
              <a:ext uri="{FF2B5EF4-FFF2-40B4-BE49-F238E27FC236}">
                <a16:creationId xmlns:a16="http://schemas.microsoft.com/office/drawing/2014/main" id="{07474839-78E1-ABE5-9803-E357E6AE12B4}"/>
              </a:ext>
            </a:extLst>
          </p:cNvPr>
          <p:cNvSpPr txBox="1"/>
          <p:nvPr/>
        </p:nvSpPr>
        <p:spPr>
          <a:xfrm>
            <a:off x="5441717" y="2041462"/>
            <a:ext cx="1831792" cy="400110"/>
          </a:xfrm>
          <a:prstGeom prst="rect">
            <a:avLst/>
          </a:prstGeom>
          <a:noFill/>
        </p:spPr>
        <p:txBody>
          <a:bodyPr wrap="square" rtlCol="0">
            <a:spAutoFit/>
          </a:bodyPr>
          <a:lstStyle/>
          <a:p>
            <a:r>
              <a:rPr lang="en-GB" sz="2000" b="1" dirty="0">
                <a:solidFill>
                  <a:srgbClr val="003399"/>
                </a:solidFill>
                <a:latin typeface="+mj-lt"/>
              </a:rPr>
              <a:t>IGT Network</a:t>
            </a:r>
          </a:p>
        </p:txBody>
      </p:sp>
      <p:sp>
        <p:nvSpPr>
          <p:cNvPr id="63" name="TextBox 62">
            <a:extLst>
              <a:ext uri="{FF2B5EF4-FFF2-40B4-BE49-F238E27FC236}">
                <a16:creationId xmlns:a16="http://schemas.microsoft.com/office/drawing/2014/main" id="{F238173F-F76F-BA5D-F330-224CE04F698E}"/>
              </a:ext>
            </a:extLst>
          </p:cNvPr>
          <p:cNvSpPr txBox="1"/>
          <p:nvPr/>
        </p:nvSpPr>
        <p:spPr>
          <a:xfrm>
            <a:off x="1832171" y="4213814"/>
            <a:ext cx="10131229" cy="1163395"/>
          </a:xfrm>
          <a:prstGeom prst="rect">
            <a:avLst/>
          </a:prstGeom>
          <a:noFill/>
        </p:spPr>
        <p:txBody>
          <a:bodyPr wrap="square" rtlCol="0">
            <a:spAutoFit/>
          </a:bodyPr>
          <a:lstStyle/>
          <a:p>
            <a:pPr marL="342900" indent="-342900" algn="l" rtl="0" eaLnBrk="0" fontAlgn="base" hangingPunct="0">
              <a:spcBef>
                <a:spcPct val="20000"/>
              </a:spcBef>
              <a:spcAft>
                <a:spcPct val="0"/>
              </a:spcAft>
              <a:buFont typeface="Arial" charset="0"/>
              <a:buChar char="•"/>
            </a:pPr>
            <a:r>
              <a:rPr lang="en-US" sz="1200" kern="1200" dirty="0">
                <a:solidFill>
                  <a:srgbClr val="001B84"/>
                </a:solidFill>
                <a:latin typeface="Calibri"/>
                <a:ea typeface="+mn-ea"/>
                <a:cs typeface="Calibri"/>
              </a:rPr>
              <a:t>IGT pipeline transports gas directly from AD Plant to Consumer</a:t>
            </a:r>
          </a:p>
          <a:p>
            <a:pPr marL="342900" indent="-342900" algn="l" rtl="0" eaLnBrk="0" fontAlgn="base" hangingPunct="0">
              <a:spcBef>
                <a:spcPct val="20000"/>
              </a:spcBef>
              <a:spcAft>
                <a:spcPct val="0"/>
              </a:spcAft>
              <a:buFont typeface="Arial" charset="0"/>
              <a:buChar char="•"/>
            </a:pPr>
            <a:r>
              <a:rPr lang="en-US" sz="1200" kern="1200" dirty="0">
                <a:solidFill>
                  <a:srgbClr val="001B84"/>
                </a:solidFill>
                <a:latin typeface="Calibri"/>
                <a:ea typeface="+mn-ea"/>
                <a:cs typeface="Calibri"/>
              </a:rPr>
              <a:t>No gas supply from any other network</a:t>
            </a:r>
          </a:p>
          <a:p>
            <a:pPr marL="342900" indent="-342900" algn="l" rtl="0" eaLnBrk="0" fontAlgn="base" hangingPunct="0">
              <a:spcBef>
                <a:spcPct val="20000"/>
              </a:spcBef>
              <a:spcAft>
                <a:spcPct val="0"/>
              </a:spcAft>
              <a:buFont typeface="Arial" charset="0"/>
              <a:buChar char="•"/>
            </a:pPr>
            <a:r>
              <a:rPr lang="en-US" sz="1200" kern="1200" dirty="0">
                <a:solidFill>
                  <a:srgbClr val="001B84"/>
                </a:solidFill>
                <a:latin typeface="Calibri"/>
                <a:ea typeface="+mn-ea"/>
                <a:cs typeface="Calibri"/>
              </a:rPr>
              <a:t>GT </a:t>
            </a:r>
            <a:r>
              <a:rPr lang="en-US" sz="1200" kern="1200" dirty="0" err="1">
                <a:solidFill>
                  <a:srgbClr val="001B84"/>
                </a:solidFill>
                <a:latin typeface="Calibri"/>
                <a:ea typeface="+mn-ea"/>
                <a:cs typeface="Calibri"/>
              </a:rPr>
              <a:t>Licence</a:t>
            </a:r>
            <a:r>
              <a:rPr lang="en-US" sz="1200" kern="1200" dirty="0">
                <a:solidFill>
                  <a:srgbClr val="001B84"/>
                </a:solidFill>
                <a:latin typeface="Calibri"/>
                <a:ea typeface="+mn-ea"/>
                <a:cs typeface="Calibri"/>
              </a:rPr>
              <a:t> requires transportation arrangements to be in accordance with Network Code</a:t>
            </a:r>
          </a:p>
          <a:p>
            <a:pPr marL="342900" indent="-342900" algn="l" rtl="0" eaLnBrk="0" fontAlgn="base" hangingPunct="0">
              <a:spcBef>
                <a:spcPct val="20000"/>
              </a:spcBef>
              <a:spcAft>
                <a:spcPct val="0"/>
              </a:spcAft>
              <a:buFont typeface="Arial" charset="0"/>
              <a:buChar char="•"/>
            </a:pPr>
            <a:r>
              <a:rPr lang="en-US" sz="1200" kern="1200" dirty="0">
                <a:solidFill>
                  <a:srgbClr val="001B84"/>
                </a:solidFill>
                <a:latin typeface="Calibri"/>
                <a:ea typeface="+mn-ea"/>
                <a:cs typeface="Calibri"/>
              </a:rPr>
              <a:t>UNC specifies arrangements for existing standalone GDN networks – Statutory Independent Undertakings</a:t>
            </a:r>
          </a:p>
          <a:p>
            <a:pPr marL="342900" indent="-342900" algn="l" rtl="0" eaLnBrk="0" fontAlgn="base" hangingPunct="0">
              <a:spcBef>
                <a:spcPct val="20000"/>
              </a:spcBef>
              <a:spcAft>
                <a:spcPct val="0"/>
              </a:spcAft>
              <a:buFont typeface="Arial" charset="0"/>
              <a:buChar char="•"/>
            </a:pPr>
            <a:r>
              <a:rPr lang="en-US" sz="1200" kern="1200" dirty="0">
                <a:solidFill>
                  <a:srgbClr val="001B84"/>
                </a:solidFill>
                <a:latin typeface="Calibri"/>
                <a:ea typeface="+mn-ea"/>
                <a:cs typeface="Calibri"/>
              </a:rPr>
              <a:t>IGT UNC is silent on standalone IGT Networks</a:t>
            </a:r>
          </a:p>
        </p:txBody>
      </p:sp>
    </p:spTree>
    <p:extLst>
      <p:ext uri="{BB962C8B-B14F-4D97-AF65-F5344CB8AC3E}">
        <p14:creationId xmlns:p14="http://schemas.microsoft.com/office/powerpoint/2010/main" val="159934954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365" y="597880"/>
            <a:ext cx="8229600" cy="706090"/>
          </a:xfrm>
        </p:spPr>
        <p:txBody>
          <a:bodyPr>
            <a:normAutofit fontScale="90000"/>
          </a:bodyPr>
          <a:lstStyle/>
          <a:p>
            <a:r>
              <a:rPr lang="en-GB" sz="2800" kern="1200" dirty="0"/>
              <a:t>Potential Standalone Network on Islay:</a:t>
            </a:r>
            <a:br>
              <a:rPr lang="en-GB" sz="2800" b="1" dirty="0"/>
            </a:br>
            <a:r>
              <a:rPr lang="en-GB" sz="2800" kern="1200" dirty="0"/>
              <a:t>Decarbonising Whisky Distilleries</a:t>
            </a:r>
          </a:p>
        </p:txBody>
      </p:sp>
      <p:sp>
        <p:nvSpPr>
          <p:cNvPr id="4" name="Content Placeholder 3"/>
          <p:cNvSpPr>
            <a:spLocks noGrp="1"/>
          </p:cNvSpPr>
          <p:nvPr>
            <p:ph idx="1"/>
          </p:nvPr>
        </p:nvSpPr>
        <p:spPr>
          <a:xfrm>
            <a:off x="562558" y="2630031"/>
            <a:ext cx="6120680" cy="334917"/>
          </a:xfrm>
        </p:spPr>
        <p:txBody>
          <a:bodyPr>
            <a:noAutofit/>
          </a:bodyPr>
          <a:lstStyle/>
          <a:p>
            <a:r>
              <a:rPr lang="en-GB" sz="1200" dirty="0"/>
              <a:t>The identified route is predominantly along the public highway</a:t>
            </a:r>
          </a:p>
          <a:p>
            <a:endParaRPr lang="en-GB" sz="1200" dirty="0"/>
          </a:p>
        </p:txBody>
      </p:sp>
      <p:pic>
        <p:nvPicPr>
          <p:cNvPr id="11" name="Picture 10">
            <a:extLst>
              <a:ext uri="{FF2B5EF4-FFF2-40B4-BE49-F238E27FC236}">
                <a16:creationId xmlns:a16="http://schemas.microsoft.com/office/drawing/2014/main" id="{13BD9CE3-C813-43D0-8AB9-6B54A6EFDD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2558" y="2889092"/>
            <a:ext cx="7501139" cy="3688060"/>
          </a:xfrm>
          <a:prstGeom prst="rect">
            <a:avLst/>
          </a:prstGeom>
        </p:spPr>
      </p:pic>
      <p:sp>
        <p:nvSpPr>
          <p:cNvPr id="6" name="TextBox 5">
            <a:extLst>
              <a:ext uri="{FF2B5EF4-FFF2-40B4-BE49-F238E27FC236}">
                <a16:creationId xmlns:a16="http://schemas.microsoft.com/office/drawing/2014/main" id="{94EDAB6A-3827-4466-B594-75D9C45F6DD4}"/>
              </a:ext>
            </a:extLst>
          </p:cNvPr>
          <p:cNvSpPr txBox="1"/>
          <p:nvPr/>
        </p:nvSpPr>
        <p:spPr>
          <a:xfrm>
            <a:off x="659396" y="5498788"/>
            <a:ext cx="792088" cy="261610"/>
          </a:xfrm>
          <a:prstGeom prst="rect">
            <a:avLst/>
          </a:prstGeom>
          <a:solidFill>
            <a:schemeClr val="bg1">
              <a:alpha val="60000"/>
            </a:schemeClr>
          </a:solidFill>
        </p:spPr>
        <p:txBody>
          <a:bodyPr wrap="square" rtlCol="0">
            <a:spAutoFit/>
          </a:bodyPr>
          <a:lstStyle/>
          <a:p>
            <a:r>
              <a:rPr lang="en-GB" sz="1100" dirty="0">
                <a:latin typeface="+mn-lt"/>
              </a:rPr>
              <a:t>AD plant 1</a:t>
            </a:r>
          </a:p>
        </p:txBody>
      </p:sp>
      <p:cxnSp>
        <p:nvCxnSpPr>
          <p:cNvPr id="12" name="Straight Arrow Connector 11">
            <a:extLst>
              <a:ext uri="{FF2B5EF4-FFF2-40B4-BE49-F238E27FC236}">
                <a16:creationId xmlns:a16="http://schemas.microsoft.com/office/drawing/2014/main" id="{9D074F5F-08E1-473A-AE22-6BDAE79FFD82}"/>
              </a:ext>
            </a:extLst>
          </p:cNvPr>
          <p:cNvCxnSpPr>
            <a:cxnSpLocks/>
            <a:stCxn id="6" idx="0"/>
          </p:cNvCxnSpPr>
          <p:nvPr/>
        </p:nvCxnSpPr>
        <p:spPr>
          <a:xfrm flipH="1" flipV="1">
            <a:off x="827110" y="4994732"/>
            <a:ext cx="228330" cy="504056"/>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0D51B3-6A01-40C2-B803-5039E3114D24}"/>
              </a:ext>
            </a:extLst>
          </p:cNvPr>
          <p:cNvSpPr txBox="1"/>
          <p:nvPr/>
        </p:nvSpPr>
        <p:spPr>
          <a:xfrm>
            <a:off x="7176120" y="3914612"/>
            <a:ext cx="792088" cy="261610"/>
          </a:xfrm>
          <a:prstGeom prst="rect">
            <a:avLst/>
          </a:prstGeom>
          <a:solidFill>
            <a:schemeClr val="bg1">
              <a:alpha val="76000"/>
            </a:schemeClr>
          </a:solidFill>
        </p:spPr>
        <p:txBody>
          <a:bodyPr wrap="square" rtlCol="0">
            <a:spAutoFit/>
          </a:bodyPr>
          <a:lstStyle/>
          <a:p>
            <a:r>
              <a:rPr lang="en-GB" sz="1100" dirty="0">
                <a:latin typeface="+mn-lt"/>
              </a:rPr>
              <a:t>Ardbeg</a:t>
            </a:r>
          </a:p>
        </p:txBody>
      </p:sp>
      <p:sp>
        <p:nvSpPr>
          <p:cNvPr id="25" name="TextBox 24">
            <a:extLst>
              <a:ext uri="{FF2B5EF4-FFF2-40B4-BE49-F238E27FC236}">
                <a16:creationId xmlns:a16="http://schemas.microsoft.com/office/drawing/2014/main" id="{B8271CC9-4AE6-4579-901B-B29A3BD27363}"/>
              </a:ext>
            </a:extLst>
          </p:cNvPr>
          <p:cNvSpPr txBox="1"/>
          <p:nvPr/>
        </p:nvSpPr>
        <p:spPr>
          <a:xfrm>
            <a:off x="6096000" y="4733122"/>
            <a:ext cx="792088" cy="261610"/>
          </a:xfrm>
          <a:prstGeom prst="rect">
            <a:avLst/>
          </a:prstGeom>
          <a:solidFill>
            <a:schemeClr val="bg1">
              <a:alpha val="76000"/>
            </a:schemeClr>
          </a:solidFill>
        </p:spPr>
        <p:txBody>
          <a:bodyPr wrap="square" rtlCol="0">
            <a:spAutoFit/>
          </a:bodyPr>
          <a:lstStyle/>
          <a:p>
            <a:r>
              <a:rPr lang="en-GB" sz="1100" dirty="0">
                <a:latin typeface="+mn-lt"/>
              </a:rPr>
              <a:t>Lagavulin</a:t>
            </a:r>
          </a:p>
        </p:txBody>
      </p:sp>
      <p:sp>
        <p:nvSpPr>
          <p:cNvPr id="26" name="TextBox 25">
            <a:extLst>
              <a:ext uri="{FF2B5EF4-FFF2-40B4-BE49-F238E27FC236}">
                <a16:creationId xmlns:a16="http://schemas.microsoft.com/office/drawing/2014/main" id="{20CDF2A4-96FD-4576-B282-44B7F63C67E5}"/>
              </a:ext>
            </a:extLst>
          </p:cNvPr>
          <p:cNvSpPr txBox="1"/>
          <p:nvPr/>
        </p:nvSpPr>
        <p:spPr>
          <a:xfrm>
            <a:off x="4043772" y="5429103"/>
            <a:ext cx="972108" cy="261610"/>
          </a:xfrm>
          <a:prstGeom prst="rect">
            <a:avLst/>
          </a:prstGeom>
          <a:solidFill>
            <a:schemeClr val="bg1">
              <a:alpha val="76000"/>
            </a:schemeClr>
          </a:solidFill>
        </p:spPr>
        <p:txBody>
          <a:bodyPr wrap="square" rtlCol="0">
            <a:spAutoFit/>
          </a:bodyPr>
          <a:lstStyle/>
          <a:p>
            <a:r>
              <a:rPr lang="en-GB" sz="1100" dirty="0">
                <a:latin typeface="+mn-lt"/>
              </a:rPr>
              <a:t>Laphroaig</a:t>
            </a:r>
          </a:p>
        </p:txBody>
      </p:sp>
      <p:sp>
        <p:nvSpPr>
          <p:cNvPr id="27" name="TextBox 26">
            <a:extLst>
              <a:ext uri="{FF2B5EF4-FFF2-40B4-BE49-F238E27FC236}">
                <a16:creationId xmlns:a16="http://schemas.microsoft.com/office/drawing/2014/main" id="{D5018012-7051-4746-997F-CC7880DDF953}"/>
              </a:ext>
            </a:extLst>
          </p:cNvPr>
          <p:cNvSpPr txBox="1"/>
          <p:nvPr/>
        </p:nvSpPr>
        <p:spPr>
          <a:xfrm>
            <a:off x="661666" y="4385132"/>
            <a:ext cx="792088" cy="261610"/>
          </a:xfrm>
          <a:prstGeom prst="rect">
            <a:avLst/>
          </a:prstGeom>
          <a:solidFill>
            <a:schemeClr val="bg1">
              <a:alpha val="76000"/>
            </a:schemeClr>
          </a:solidFill>
        </p:spPr>
        <p:txBody>
          <a:bodyPr wrap="square" rtlCol="0">
            <a:spAutoFit/>
          </a:bodyPr>
          <a:lstStyle/>
          <a:p>
            <a:r>
              <a:rPr lang="en-GB" sz="1100" dirty="0">
                <a:latin typeface="+mn-lt"/>
              </a:rPr>
              <a:t>Port Ellen</a:t>
            </a:r>
          </a:p>
        </p:txBody>
      </p:sp>
      <p:sp>
        <p:nvSpPr>
          <p:cNvPr id="13" name="TextBox 12">
            <a:extLst>
              <a:ext uri="{FF2B5EF4-FFF2-40B4-BE49-F238E27FC236}">
                <a16:creationId xmlns:a16="http://schemas.microsoft.com/office/drawing/2014/main" id="{4F10AF86-BEA2-4374-BB1F-939B8002872D}"/>
              </a:ext>
            </a:extLst>
          </p:cNvPr>
          <p:cNvSpPr txBox="1"/>
          <p:nvPr/>
        </p:nvSpPr>
        <p:spPr>
          <a:xfrm>
            <a:off x="2278485" y="4005192"/>
            <a:ext cx="792088" cy="430887"/>
          </a:xfrm>
          <a:prstGeom prst="rect">
            <a:avLst/>
          </a:prstGeom>
          <a:solidFill>
            <a:schemeClr val="bg1">
              <a:alpha val="60000"/>
            </a:schemeClr>
          </a:solidFill>
        </p:spPr>
        <p:txBody>
          <a:bodyPr wrap="square" rtlCol="0">
            <a:spAutoFit/>
          </a:bodyPr>
          <a:lstStyle/>
          <a:p>
            <a:r>
              <a:rPr lang="en-GB" sz="1100" dirty="0">
                <a:latin typeface="+mn-lt"/>
              </a:rPr>
              <a:t>Pipe Route</a:t>
            </a:r>
          </a:p>
        </p:txBody>
      </p:sp>
      <p:cxnSp>
        <p:nvCxnSpPr>
          <p:cNvPr id="14" name="Straight Arrow Connector 13">
            <a:extLst>
              <a:ext uri="{FF2B5EF4-FFF2-40B4-BE49-F238E27FC236}">
                <a16:creationId xmlns:a16="http://schemas.microsoft.com/office/drawing/2014/main" id="{D78513C9-276C-450A-B4B7-D46EDE5805CB}"/>
              </a:ext>
            </a:extLst>
          </p:cNvPr>
          <p:cNvCxnSpPr>
            <a:cxnSpLocks/>
            <a:stCxn id="13" idx="1"/>
          </p:cNvCxnSpPr>
          <p:nvPr/>
        </p:nvCxnSpPr>
        <p:spPr>
          <a:xfrm flipH="1">
            <a:off x="1450393" y="4220636"/>
            <a:ext cx="828092" cy="1049446"/>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9939D678-32B6-4E5B-8403-248363221FD1}"/>
              </a:ext>
            </a:extLst>
          </p:cNvPr>
          <p:cNvSpPr txBox="1">
            <a:spLocks/>
          </p:cNvSpPr>
          <p:nvPr/>
        </p:nvSpPr>
        <p:spPr bwMode="auto">
          <a:xfrm>
            <a:off x="8332574" y="3029407"/>
            <a:ext cx="3583413" cy="150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200" dirty="0">
                <a:solidFill>
                  <a:srgbClr val="001B84"/>
                </a:solidFill>
                <a:latin typeface="Calibri"/>
                <a:cs typeface="Calibri"/>
              </a:rPr>
              <a:t>Initially one, potentially two AD plants utilising distillery waste</a:t>
            </a:r>
          </a:p>
          <a:p>
            <a:r>
              <a:rPr lang="en-GB" sz="1200" dirty="0">
                <a:solidFill>
                  <a:srgbClr val="001B84"/>
                </a:solidFill>
                <a:latin typeface="Calibri"/>
                <a:cs typeface="Calibri"/>
              </a:rPr>
              <a:t>Four distilleries, but also potential for others to be connected</a:t>
            </a:r>
          </a:p>
          <a:p>
            <a:r>
              <a:rPr lang="en-GB" sz="1200" dirty="0">
                <a:solidFill>
                  <a:srgbClr val="001B84"/>
                </a:solidFill>
                <a:latin typeface="Calibri"/>
                <a:cs typeface="Calibri"/>
              </a:rPr>
              <a:t>No domestic connections </a:t>
            </a:r>
          </a:p>
          <a:p>
            <a:r>
              <a:rPr lang="en-GB" sz="1200" dirty="0">
                <a:solidFill>
                  <a:srgbClr val="001B84"/>
                </a:solidFill>
                <a:latin typeface="Calibri"/>
                <a:cs typeface="Calibri"/>
              </a:rPr>
              <a:t>A small kiosk to be installed complete with Pressure Reduction and Metering.</a:t>
            </a:r>
          </a:p>
          <a:p>
            <a:r>
              <a:rPr lang="en-GB" sz="1200" dirty="0">
                <a:solidFill>
                  <a:srgbClr val="001B84"/>
                </a:solidFill>
                <a:latin typeface="Calibri"/>
                <a:cs typeface="Calibri"/>
              </a:rPr>
              <a:t>Each service pipe will terminate with an emergency control valve and a 7 bar to [200] mbar pressure reduction unit</a:t>
            </a:r>
          </a:p>
          <a:p>
            <a:endParaRPr lang="en-GB" sz="1200" dirty="0"/>
          </a:p>
          <a:p>
            <a:endParaRPr lang="en-GB" sz="1200" dirty="0"/>
          </a:p>
          <a:p>
            <a:endParaRPr lang="en-GB" sz="1200" dirty="0"/>
          </a:p>
        </p:txBody>
      </p:sp>
      <p:cxnSp>
        <p:nvCxnSpPr>
          <p:cNvPr id="5" name="Straight Arrow Connector 4">
            <a:extLst>
              <a:ext uri="{FF2B5EF4-FFF2-40B4-BE49-F238E27FC236}">
                <a16:creationId xmlns:a16="http://schemas.microsoft.com/office/drawing/2014/main" id="{184FBF22-50DC-C8E5-47DF-9757D23FB398}"/>
              </a:ext>
            </a:extLst>
          </p:cNvPr>
          <p:cNvCxnSpPr>
            <a:cxnSpLocks/>
          </p:cNvCxnSpPr>
          <p:nvPr/>
        </p:nvCxnSpPr>
        <p:spPr>
          <a:xfrm>
            <a:off x="6210165" y="3914612"/>
            <a:ext cx="281879" cy="601325"/>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BB7A576-B6CA-1B4B-A20B-E5C7828D65E9}"/>
              </a:ext>
            </a:extLst>
          </p:cNvPr>
          <p:cNvSpPr txBox="1"/>
          <p:nvPr/>
        </p:nvSpPr>
        <p:spPr>
          <a:xfrm>
            <a:off x="5814121" y="3653002"/>
            <a:ext cx="792088" cy="261610"/>
          </a:xfrm>
          <a:prstGeom prst="rect">
            <a:avLst/>
          </a:prstGeom>
          <a:solidFill>
            <a:schemeClr val="bg1">
              <a:alpha val="60000"/>
            </a:schemeClr>
          </a:solidFill>
        </p:spPr>
        <p:txBody>
          <a:bodyPr wrap="square" rtlCol="0">
            <a:spAutoFit/>
          </a:bodyPr>
          <a:lstStyle/>
          <a:p>
            <a:r>
              <a:rPr lang="en-GB" sz="1100" dirty="0">
                <a:latin typeface="+mn-lt"/>
              </a:rPr>
              <a:t>AD plant 2</a:t>
            </a:r>
          </a:p>
        </p:txBody>
      </p:sp>
    </p:spTree>
    <p:extLst>
      <p:ext uri="{BB962C8B-B14F-4D97-AF65-F5344CB8AC3E}">
        <p14:creationId xmlns:p14="http://schemas.microsoft.com/office/powerpoint/2010/main" val="4110264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C10D-C232-5738-1161-7F27A19C4296}"/>
              </a:ext>
            </a:extLst>
          </p:cNvPr>
          <p:cNvSpPr>
            <a:spLocks noGrp="1"/>
          </p:cNvSpPr>
          <p:nvPr>
            <p:ph type="title"/>
          </p:nvPr>
        </p:nvSpPr>
        <p:spPr/>
        <p:txBody>
          <a:bodyPr/>
          <a:lstStyle/>
          <a:p>
            <a:pPr algn="l"/>
            <a:r>
              <a:rPr lang="en-US" sz="2500" b="1" dirty="0">
                <a:solidFill>
                  <a:srgbClr val="003399"/>
                </a:solidFill>
                <a:latin typeface="Calibri"/>
                <a:cs typeface="Calibri"/>
              </a:rPr>
              <a:t>Practical Issues</a:t>
            </a:r>
          </a:p>
        </p:txBody>
      </p:sp>
      <p:sp>
        <p:nvSpPr>
          <p:cNvPr id="3" name="Content Placeholder 2">
            <a:extLst>
              <a:ext uri="{FF2B5EF4-FFF2-40B4-BE49-F238E27FC236}">
                <a16:creationId xmlns:a16="http://schemas.microsoft.com/office/drawing/2014/main" id="{01980D07-3B75-28E7-C309-80227F6A888D}"/>
              </a:ext>
            </a:extLst>
          </p:cNvPr>
          <p:cNvSpPr>
            <a:spLocks noGrp="1"/>
          </p:cNvSpPr>
          <p:nvPr>
            <p:ph idx="1"/>
          </p:nvPr>
        </p:nvSpPr>
        <p:spPr>
          <a:xfrm>
            <a:off x="609600" y="990600"/>
            <a:ext cx="10972800" cy="4419599"/>
          </a:xfrm>
        </p:spPr>
        <p:txBody>
          <a:bodyPr/>
          <a:lstStyle/>
          <a:p>
            <a:r>
              <a:rPr lang="en-US" sz="1200" dirty="0">
                <a:solidFill>
                  <a:srgbClr val="001B84"/>
                </a:solidFill>
                <a:cs typeface="Calibri"/>
              </a:rPr>
              <a:t>AD plants have automatic flaring if pressures build beyond a set point</a:t>
            </a:r>
          </a:p>
          <a:p>
            <a:r>
              <a:rPr lang="en-US" sz="1200" dirty="0">
                <a:solidFill>
                  <a:srgbClr val="001B84"/>
                </a:solidFill>
                <a:latin typeface="Calibri"/>
                <a:cs typeface="Calibri"/>
              </a:rPr>
              <a:t>Injection must be no more than demand to avoid flaring</a:t>
            </a:r>
          </a:p>
          <a:p>
            <a:pPr marL="742950" lvl="2" indent="-342900"/>
            <a:r>
              <a:rPr lang="en-US" sz="1200" dirty="0">
                <a:solidFill>
                  <a:srgbClr val="001B84"/>
                </a:solidFill>
                <a:latin typeface="Calibri"/>
                <a:cs typeface="Calibri"/>
              </a:rPr>
              <a:t>Identified cases have higher demand than potential supply, reducing rather than eliminating alternative fuels (e.g. oil usage on Islay)</a:t>
            </a:r>
          </a:p>
          <a:p>
            <a:pPr marL="342900" lvl="1" indent="-342900">
              <a:buFont typeface="Arial" charset="0"/>
              <a:buChar char="•"/>
            </a:pPr>
            <a:r>
              <a:rPr lang="en-US" sz="1200" dirty="0">
                <a:solidFill>
                  <a:srgbClr val="001B84"/>
                </a:solidFill>
                <a:latin typeface="Calibri"/>
                <a:cs typeface="Calibri"/>
              </a:rPr>
              <a:t>Storage is not economic</a:t>
            </a:r>
          </a:p>
          <a:p>
            <a:r>
              <a:rPr lang="en-US" sz="1200" dirty="0">
                <a:solidFill>
                  <a:srgbClr val="001B84"/>
                </a:solidFill>
                <a:latin typeface="Calibri"/>
                <a:cs typeface="Calibri"/>
              </a:rPr>
              <a:t>Existing standards to be applied</a:t>
            </a:r>
          </a:p>
          <a:p>
            <a:pPr marL="742950" lvl="2" indent="-342900"/>
            <a:r>
              <a:rPr lang="en-US" sz="1200" dirty="0">
                <a:solidFill>
                  <a:srgbClr val="001B84"/>
                </a:solidFill>
                <a:latin typeface="Calibri"/>
                <a:cs typeface="Calibri"/>
              </a:rPr>
              <a:t>GSMR for gas quality</a:t>
            </a:r>
          </a:p>
          <a:p>
            <a:pPr marL="742950" lvl="2" indent="-342900"/>
            <a:r>
              <a:rPr lang="en-US" sz="1200" dirty="0">
                <a:solidFill>
                  <a:srgbClr val="001B84"/>
                </a:solidFill>
                <a:latin typeface="Calibri"/>
                <a:cs typeface="Calibri"/>
              </a:rPr>
              <a:t>Entry standards the same as NGT (i.e. Murrow and </a:t>
            </a:r>
            <a:r>
              <a:rPr lang="en-US" sz="1200" dirty="0" err="1">
                <a:solidFill>
                  <a:srgbClr val="001B84"/>
                </a:solidFill>
                <a:latin typeface="Calibri"/>
                <a:cs typeface="Calibri"/>
              </a:rPr>
              <a:t>Glentham</a:t>
            </a:r>
            <a:r>
              <a:rPr lang="en-US" sz="1200" dirty="0">
                <a:solidFill>
                  <a:srgbClr val="001B84"/>
                </a:solidFill>
                <a:latin typeface="Calibri"/>
                <a:cs typeface="Calibri"/>
              </a:rPr>
              <a:t>)</a:t>
            </a:r>
          </a:p>
          <a:p>
            <a:pPr marL="342900" lvl="1" indent="-342900">
              <a:buFont typeface="Arial" charset="0"/>
              <a:buChar char="•"/>
            </a:pPr>
            <a:endParaRPr lang="en-US" sz="1200" dirty="0">
              <a:solidFill>
                <a:srgbClr val="001B84"/>
              </a:solidFill>
              <a:latin typeface="Calibri"/>
              <a:cs typeface="Calibri"/>
            </a:endParaRPr>
          </a:p>
          <a:p>
            <a:pPr marL="342900" lvl="1" indent="-342900">
              <a:buFont typeface="Arial" charset="0"/>
              <a:buChar char="•"/>
            </a:pPr>
            <a:endParaRPr lang="en-US" sz="1200" dirty="0">
              <a:solidFill>
                <a:srgbClr val="001B84"/>
              </a:solidFill>
              <a:latin typeface="Calibri"/>
              <a:cs typeface="Calibri"/>
            </a:endParaRPr>
          </a:p>
          <a:p>
            <a:pPr marL="0" lvl="1" indent="0">
              <a:buNone/>
            </a:pPr>
            <a:r>
              <a:rPr lang="en-US" sz="2500" b="1" dirty="0">
                <a:solidFill>
                  <a:srgbClr val="003399"/>
                </a:solidFill>
                <a:latin typeface="Calibri"/>
                <a:ea typeface="+mj-ea"/>
                <a:cs typeface="Calibri"/>
              </a:rPr>
              <a:t>Code  Issues</a:t>
            </a:r>
          </a:p>
          <a:p>
            <a:pPr marL="342900" lvl="1" indent="-342900">
              <a:buFont typeface="Arial" charset="0"/>
              <a:buChar char="•"/>
            </a:pPr>
            <a:r>
              <a:rPr lang="en-US" sz="1200" dirty="0">
                <a:solidFill>
                  <a:srgbClr val="001B84"/>
                </a:solidFill>
                <a:cs typeface="Calibri"/>
              </a:rPr>
              <a:t>Supply Point Code presumptions do not apply</a:t>
            </a:r>
          </a:p>
          <a:p>
            <a:pPr marL="742950" lvl="2" indent="-342900"/>
            <a:r>
              <a:rPr lang="en-US" sz="1200" dirty="0">
                <a:solidFill>
                  <a:srgbClr val="001B84"/>
                </a:solidFill>
                <a:cs typeface="Calibri"/>
              </a:rPr>
              <a:t>Cannot offer firm supply – aim is firm demand rather than firm supply, contrary to Code presumption</a:t>
            </a:r>
          </a:p>
          <a:p>
            <a:pPr marL="742950" lvl="2" indent="-342900"/>
            <a:r>
              <a:rPr lang="en-US" sz="1200" dirty="0">
                <a:solidFill>
                  <a:srgbClr val="001B84"/>
                </a:solidFill>
                <a:cs typeface="Calibri"/>
              </a:rPr>
              <a:t>“Rationing” rules required</a:t>
            </a:r>
          </a:p>
          <a:p>
            <a:pPr marL="342900" lvl="1" indent="-342900">
              <a:buFont typeface="Arial" charset="0"/>
              <a:buChar char="•"/>
            </a:pPr>
            <a:r>
              <a:rPr lang="en-US" sz="1200" dirty="0">
                <a:solidFill>
                  <a:srgbClr val="001B84"/>
                </a:solidFill>
                <a:cs typeface="Calibri"/>
              </a:rPr>
              <a:t>Managing Imbalances</a:t>
            </a:r>
          </a:p>
          <a:p>
            <a:r>
              <a:rPr lang="en-US" sz="1200" dirty="0">
                <a:solidFill>
                  <a:srgbClr val="001B84"/>
                </a:solidFill>
                <a:cs typeface="Calibri"/>
              </a:rPr>
              <a:t>Supporting competition</a:t>
            </a:r>
          </a:p>
          <a:p>
            <a:endParaRPr lang="en-US" sz="1200" dirty="0">
              <a:solidFill>
                <a:srgbClr val="001B84"/>
              </a:solidFill>
              <a:cs typeface="Calibri"/>
            </a:endParaRPr>
          </a:p>
          <a:p>
            <a:pPr marL="0" indent="0">
              <a:buNone/>
            </a:pPr>
            <a:r>
              <a:rPr lang="en-US" sz="1200" dirty="0">
                <a:solidFill>
                  <a:srgbClr val="001B84"/>
                </a:solidFill>
                <a:cs typeface="Calibri"/>
              </a:rPr>
              <a:t>		</a:t>
            </a:r>
          </a:p>
          <a:p>
            <a:pPr marL="0" indent="0" algn="ctr">
              <a:buNone/>
            </a:pPr>
            <a:r>
              <a:rPr lang="en-US" sz="1200" dirty="0">
                <a:solidFill>
                  <a:srgbClr val="001B84"/>
                </a:solidFill>
                <a:highlight>
                  <a:srgbClr val="FFFF00"/>
                </a:highlight>
                <a:cs typeface="Calibri"/>
              </a:rPr>
              <a:t>Code applies by default, but does not deal with the specific circumstances</a:t>
            </a:r>
          </a:p>
          <a:p>
            <a:pPr marL="342900" lvl="1" indent="-342900">
              <a:buFont typeface="Arial" charset="0"/>
              <a:buChar char="•"/>
            </a:pPr>
            <a:endParaRPr lang="en-US" sz="1200" dirty="0">
              <a:solidFill>
                <a:srgbClr val="001B84"/>
              </a:solidFill>
              <a:latin typeface="Calibri"/>
              <a:cs typeface="Calibri"/>
            </a:endParaRPr>
          </a:p>
          <a:p>
            <a:pPr lvl="1"/>
            <a:endParaRPr lang="en-US" dirty="0"/>
          </a:p>
        </p:txBody>
      </p:sp>
    </p:spTree>
    <p:extLst>
      <p:ext uri="{BB962C8B-B14F-4D97-AF65-F5344CB8AC3E}">
        <p14:creationId xmlns:p14="http://schemas.microsoft.com/office/powerpoint/2010/main" val="326557723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A7A4A-4B4A-8E21-CD6A-FF52442891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57A9FD-56DC-92FB-0CC9-79D4B30A72FD}"/>
              </a:ext>
            </a:extLst>
          </p:cNvPr>
          <p:cNvSpPr>
            <a:spLocks noGrp="1"/>
          </p:cNvSpPr>
          <p:nvPr>
            <p:ph type="title"/>
          </p:nvPr>
        </p:nvSpPr>
        <p:spPr/>
        <p:txBody>
          <a:bodyPr/>
          <a:lstStyle/>
          <a:p>
            <a:r>
              <a:rPr lang="en-US" sz="2500" b="1" dirty="0">
                <a:solidFill>
                  <a:srgbClr val="003399"/>
                </a:solidFill>
                <a:latin typeface="Calibri"/>
                <a:cs typeface="Calibri"/>
              </a:rPr>
              <a:t>Supply Point Code presumptions do not apply</a:t>
            </a:r>
          </a:p>
        </p:txBody>
      </p:sp>
      <p:sp>
        <p:nvSpPr>
          <p:cNvPr id="3" name="Content Placeholder 2">
            <a:extLst>
              <a:ext uri="{FF2B5EF4-FFF2-40B4-BE49-F238E27FC236}">
                <a16:creationId xmlns:a16="http://schemas.microsoft.com/office/drawing/2014/main" id="{65D0633B-E05B-5230-89BE-6A75F4A15E82}"/>
              </a:ext>
            </a:extLst>
          </p:cNvPr>
          <p:cNvSpPr>
            <a:spLocks noGrp="1"/>
          </p:cNvSpPr>
          <p:nvPr>
            <p:ph idx="1"/>
          </p:nvPr>
        </p:nvSpPr>
        <p:spPr/>
        <p:txBody>
          <a:bodyPr/>
          <a:lstStyle/>
          <a:p>
            <a:r>
              <a:rPr lang="en-US" sz="1200" dirty="0">
                <a:solidFill>
                  <a:srgbClr val="001B84"/>
                </a:solidFill>
                <a:latin typeface="Calibri"/>
                <a:cs typeface="Calibri"/>
              </a:rPr>
              <a:t>Code is predicated on supply being firm</a:t>
            </a:r>
            <a:endParaRPr lang="en-US" sz="1200" dirty="0">
              <a:solidFill>
                <a:srgbClr val="001B84"/>
              </a:solidFill>
              <a:cs typeface="Calibri"/>
            </a:endParaRPr>
          </a:p>
          <a:p>
            <a:r>
              <a:rPr lang="en-US" sz="1200" dirty="0">
                <a:solidFill>
                  <a:srgbClr val="001B84"/>
                </a:solidFill>
                <a:cs typeface="Calibri"/>
              </a:rPr>
              <a:t>Interruptible rules for demand reduction</a:t>
            </a:r>
            <a:endParaRPr lang="en-US" sz="1200" dirty="0">
              <a:solidFill>
                <a:srgbClr val="001B84"/>
              </a:solidFill>
              <a:latin typeface="Calibri"/>
              <a:cs typeface="Calibri"/>
            </a:endParaRPr>
          </a:p>
          <a:p>
            <a:r>
              <a:rPr lang="en-US" sz="1200" dirty="0">
                <a:solidFill>
                  <a:srgbClr val="001B84"/>
                </a:solidFill>
                <a:latin typeface="Calibri"/>
                <a:cs typeface="Calibri"/>
              </a:rPr>
              <a:t>Standalone network requires demand to be above supply</a:t>
            </a:r>
          </a:p>
          <a:p>
            <a:r>
              <a:rPr lang="en-US" sz="1200" dirty="0">
                <a:solidFill>
                  <a:srgbClr val="001B84"/>
                </a:solidFill>
                <a:latin typeface="Calibri"/>
                <a:cs typeface="Calibri"/>
              </a:rPr>
              <a:t>The gas has nowhere else to go, supply is inflexible (bar flaring</a:t>
            </a:r>
            <a:r>
              <a:rPr lang="en-US" sz="1200" dirty="0">
                <a:solidFill>
                  <a:srgbClr val="001B84"/>
                </a:solidFill>
                <a:cs typeface="Calibri"/>
              </a:rPr>
              <a:t>) </a:t>
            </a:r>
          </a:p>
          <a:p>
            <a:endParaRPr lang="en-US" sz="1200" dirty="0">
              <a:solidFill>
                <a:srgbClr val="001B84"/>
              </a:solidFill>
              <a:cs typeface="Calibri"/>
            </a:endParaRPr>
          </a:p>
          <a:p>
            <a:r>
              <a:rPr lang="en-US" sz="1200" dirty="0">
                <a:solidFill>
                  <a:srgbClr val="001B84"/>
                </a:solidFill>
                <a:latin typeface="Calibri"/>
                <a:cs typeface="Calibri"/>
              </a:rPr>
              <a:t>“Rationing” rules required with multiple offtakes</a:t>
            </a:r>
          </a:p>
          <a:p>
            <a:pPr lvl="1"/>
            <a:r>
              <a:rPr lang="en-US" sz="1200" dirty="0">
                <a:solidFill>
                  <a:srgbClr val="001B84"/>
                </a:solidFill>
                <a:latin typeface="Calibri"/>
                <a:cs typeface="Calibri"/>
              </a:rPr>
              <a:t>On Islay,  how to ensure each distillery receives a fair share of the available gas</a:t>
            </a:r>
          </a:p>
          <a:p>
            <a:pPr marL="457200" lvl="1" indent="0">
              <a:buNone/>
            </a:pPr>
            <a:endParaRPr lang="en-US" sz="1200" dirty="0">
              <a:solidFill>
                <a:srgbClr val="001B84"/>
              </a:solidFill>
              <a:latin typeface="Calibri"/>
              <a:cs typeface="Calibri"/>
            </a:endParaRPr>
          </a:p>
          <a:p>
            <a:r>
              <a:rPr lang="en-US" sz="1200" dirty="0">
                <a:solidFill>
                  <a:srgbClr val="001B84"/>
                </a:solidFill>
                <a:latin typeface="Calibri"/>
                <a:cs typeface="Calibri"/>
              </a:rPr>
              <a:t>Adding rules for every possibility would be a disproportionate amount of Code drafting, potentially for situations that will never arise in practice</a:t>
            </a:r>
          </a:p>
          <a:p>
            <a:endParaRPr lang="en-US" sz="1600" dirty="0">
              <a:solidFill>
                <a:srgbClr val="001B84"/>
              </a:solidFill>
              <a:latin typeface="Calibri"/>
              <a:cs typeface="Calibri"/>
            </a:endParaRPr>
          </a:p>
          <a:p>
            <a:pPr marL="457200" lvl="1" indent="0">
              <a:buNone/>
            </a:pPr>
            <a:endParaRPr lang="en-US" dirty="0"/>
          </a:p>
        </p:txBody>
      </p:sp>
      <p:sp>
        <p:nvSpPr>
          <p:cNvPr id="4" name="TextBox 3">
            <a:extLst>
              <a:ext uri="{FF2B5EF4-FFF2-40B4-BE49-F238E27FC236}">
                <a16:creationId xmlns:a16="http://schemas.microsoft.com/office/drawing/2014/main" id="{DC71F769-844D-E3E0-9E41-961B4D29B6AF}"/>
              </a:ext>
            </a:extLst>
          </p:cNvPr>
          <p:cNvSpPr txBox="1"/>
          <p:nvPr/>
        </p:nvSpPr>
        <p:spPr>
          <a:xfrm>
            <a:off x="3510409" y="4495800"/>
            <a:ext cx="3829382" cy="553998"/>
          </a:xfrm>
          <a:prstGeom prst="rect">
            <a:avLst/>
          </a:prstGeom>
          <a:noFill/>
        </p:spPr>
        <p:txBody>
          <a:bodyPr wrap="none" rtlCol="0">
            <a:spAutoFit/>
          </a:bodyPr>
          <a:lstStyle/>
          <a:p>
            <a:pPr algn="ctr"/>
            <a:r>
              <a:rPr lang="en-US" sz="1200" kern="1200" dirty="0">
                <a:solidFill>
                  <a:srgbClr val="001B84"/>
                </a:solidFill>
                <a:highlight>
                  <a:srgbClr val="FFFF00"/>
                </a:highlight>
                <a:latin typeface="Calibri"/>
                <a:ea typeface="+mn-ea"/>
                <a:cs typeface="Calibri"/>
              </a:rPr>
              <a:t>Bespoke, location and customer specific, rules appropriate</a:t>
            </a:r>
            <a:endParaRPr lang="en-US" sz="1800" dirty="0">
              <a:solidFill>
                <a:srgbClr val="001B84"/>
              </a:solidFill>
              <a:highlight>
                <a:srgbClr val="FFFF00"/>
              </a:highlight>
              <a:cs typeface="Calibri"/>
            </a:endParaRPr>
          </a:p>
          <a:p>
            <a:endParaRPr lang="en-US" dirty="0"/>
          </a:p>
        </p:txBody>
      </p:sp>
    </p:spTree>
    <p:extLst>
      <p:ext uri="{BB962C8B-B14F-4D97-AF65-F5344CB8AC3E}">
        <p14:creationId xmlns:p14="http://schemas.microsoft.com/office/powerpoint/2010/main" val="228346489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99FB-0B92-3100-2171-E9243C2B5244}"/>
              </a:ext>
            </a:extLst>
          </p:cNvPr>
          <p:cNvSpPr>
            <a:spLocks noGrp="1"/>
          </p:cNvSpPr>
          <p:nvPr>
            <p:ph type="title"/>
          </p:nvPr>
        </p:nvSpPr>
        <p:spPr/>
        <p:txBody>
          <a:bodyPr/>
          <a:lstStyle/>
          <a:p>
            <a:r>
              <a:rPr lang="en-US" sz="2500" b="1" dirty="0">
                <a:solidFill>
                  <a:srgbClr val="003399"/>
                </a:solidFill>
                <a:latin typeface="Calibri"/>
                <a:cs typeface="Calibri"/>
              </a:rPr>
              <a:t>Managing Imbalances</a:t>
            </a:r>
          </a:p>
        </p:txBody>
      </p:sp>
      <p:sp>
        <p:nvSpPr>
          <p:cNvPr id="3" name="Content Placeholder 2">
            <a:extLst>
              <a:ext uri="{FF2B5EF4-FFF2-40B4-BE49-F238E27FC236}">
                <a16:creationId xmlns:a16="http://schemas.microsoft.com/office/drawing/2014/main" id="{A4142995-149C-3F01-14CC-916084AB6235}"/>
              </a:ext>
            </a:extLst>
          </p:cNvPr>
          <p:cNvSpPr>
            <a:spLocks noGrp="1"/>
          </p:cNvSpPr>
          <p:nvPr>
            <p:ph idx="1"/>
          </p:nvPr>
        </p:nvSpPr>
        <p:spPr>
          <a:xfrm>
            <a:off x="609600" y="1600201"/>
            <a:ext cx="10972800" cy="2438399"/>
          </a:xfrm>
        </p:spPr>
        <p:txBody>
          <a:bodyPr/>
          <a:lstStyle/>
          <a:p>
            <a:r>
              <a:rPr lang="en-US" sz="1200" dirty="0">
                <a:solidFill>
                  <a:srgbClr val="001B84"/>
                </a:solidFill>
                <a:latin typeface="Calibri"/>
                <a:cs typeface="Calibri"/>
              </a:rPr>
              <a:t>Standalone network must always balance physically</a:t>
            </a:r>
          </a:p>
          <a:p>
            <a:r>
              <a:rPr lang="en-US" sz="1200" dirty="0">
                <a:solidFill>
                  <a:srgbClr val="001B84"/>
                </a:solidFill>
                <a:latin typeface="Calibri"/>
                <a:cs typeface="Calibri"/>
              </a:rPr>
              <a:t>Small commercial imbalances are inevitable</a:t>
            </a:r>
          </a:p>
          <a:p>
            <a:pPr marL="742950" lvl="2" indent="-342900"/>
            <a:r>
              <a:rPr lang="en-US" sz="1200" dirty="0">
                <a:solidFill>
                  <a:srgbClr val="001B84"/>
                </a:solidFill>
                <a:latin typeface="Calibri"/>
                <a:cs typeface="Calibri"/>
              </a:rPr>
              <a:t>Two meters will always give slightly different readings</a:t>
            </a:r>
          </a:p>
          <a:p>
            <a:pPr marL="742950" lvl="2" indent="-342900"/>
            <a:r>
              <a:rPr lang="en-US" sz="1200" dirty="0">
                <a:solidFill>
                  <a:srgbClr val="001B84"/>
                </a:solidFill>
                <a:latin typeface="Calibri"/>
                <a:cs typeface="Calibri"/>
              </a:rPr>
              <a:t>Minor time of flight issue and potential pressure changes</a:t>
            </a:r>
          </a:p>
          <a:p>
            <a:r>
              <a:rPr lang="en-US" sz="1200" dirty="0">
                <a:solidFill>
                  <a:srgbClr val="001B84"/>
                </a:solidFill>
                <a:latin typeface="Calibri"/>
                <a:cs typeface="Calibri"/>
              </a:rPr>
              <a:t>Can be managed within location specific standalone network rules</a:t>
            </a:r>
          </a:p>
          <a:p>
            <a:pPr marL="742950" lvl="2" indent="-342900"/>
            <a:r>
              <a:rPr lang="en-US" sz="1200" dirty="0">
                <a:solidFill>
                  <a:srgbClr val="001B84"/>
                </a:solidFill>
                <a:latin typeface="Calibri"/>
                <a:cs typeface="Calibri"/>
              </a:rPr>
              <a:t>If one entry point and one exit point, a single meter could be used</a:t>
            </a:r>
          </a:p>
          <a:p>
            <a:pPr marL="742950" lvl="2" indent="-342900"/>
            <a:r>
              <a:rPr lang="en-US" sz="1200" dirty="0">
                <a:solidFill>
                  <a:srgbClr val="001B84"/>
                </a:solidFill>
                <a:latin typeface="Calibri"/>
                <a:cs typeface="Calibri"/>
              </a:rPr>
              <a:t>With multiple entry or exit, could scale allocated demand to equal supply</a:t>
            </a:r>
          </a:p>
          <a:p>
            <a:pPr lvl="1"/>
            <a:endParaRPr lang="en-US" dirty="0"/>
          </a:p>
        </p:txBody>
      </p:sp>
      <p:sp>
        <p:nvSpPr>
          <p:cNvPr id="5" name="TextBox 4">
            <a:extLst>
              <a:ext uri="{FF2B5EF4-FFF2-40B4-BE49-F238E27FC236}">
                <a16:creationId xmlns:a16="http://schemas.microsoft.com/office/drawing/2014/main" id="{707DAB4D-444A-9DD1-9679-6D0C992DB7D5}"/>
              </a:ext>
            </a:extLst>
          </p:cNvPr>
          <p:cNvSpPr txBox="1"/>
          <p:nvPr/>
        </p:nvSpPr>
        <p:spPr>
          <a:xfrm>
            <a:off x="3048000" y="4221163"/>
            <a:ext cx="4131644" cy="1015663"/>
          </a:xfrm>
          <a:prstGeom prst="rect">
            <a:avLst/>
          </a:prstGeom>
          <a:noFill/>
        </p:spPr>
        <p:txBody>
          <a:bodyPr wrap="none" rtlCol="0">
            <a:spAutoFit/>
          </a:bodyPr>
          <a:lstStyle/>
          <a:p>
            <a:r>
              <a:rPr lang="en-US" sz="1200" kern="1200" dirty="0">
                <a:solidFill>
                  <a:srgbClr val="001B84"/>
                </a:solidFill>
                <a:highlight>
                  <a:srgbClr val="FFFF00"/>
                </a:highlight>
                <a:latin typeface="Calibri"/>
                <a:ea typeface="+mn-ea"/>
                <a:cs typeface="Calibri"/>
              </a:rPr>
              <a:t>Objective is no commercial “leakage” from standalone network</a:t>
            </a:r>
          </a:p>
          <a:p>
            <a:r>
              <a:rPr lang="en-US" sz="1200" kern="1200" dirty="0">
                <a:solidFill>
                  <a:srgbClr val="001B84"/>
                </a:solidFill>
                <a:highlight>
                  <a:srgbClr val="FFFF00"/>
                </a:highlight>
                <a:latin typeface="Calibri"/>
                <a:ea typeface="+mn-ea"/>
                <a:cs typeface="Calibri"/>
              </a:rPr>
              <a:t> No impact on Code processes or costs</a:t>
            </a:r>
          </a:p>
          <a:p>
            <a:endParaRPr lang="en-US" dirty="0"/>
          </a:p>
          <a:p>
            <a:endParaRPr lang="en-US" dirty="0"/>
          </a:p>
        </p:txBody>
      </p:sp>
    </p:spTree>
    <p:extLst>
      <p:ext uri="{BB962C8B-B14F-4D97-AF65-F5344CB8AC3E}">
        <p14:creationId xmlns:p14="http://schemas.microsoft.com/office/powerpoint/2010/main" val="241301541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1B685-B18B-456A-B5A9-BC43CEBD17B7}"/>
              </a:ext>
            </a:extLst>
          </p:cNvPr>
          <p:cNvSpPr>
            <a:spLocks noGrp="1"/>
          </p:cNvSpPr>
          <p:nvPr>
            <p:ph type="title"/>
          </p:nvPr>
        </p:nvSpPr>
        <p:spPr/>
        <p:txBody>
          <a:bodyPr/>
          <a:lstStyle/>
          <a:p>
            <a:r>
              <a:rPr lang="en-US" sz="2500" b="1" dirty="0">
                <a:solidFill>
                  <a:srgbClr val="003399"/>
                </a:solidFill>
                <a:latin typeface="Calibri"/>
                <a:cs typeface="Calibri"/>
              </a:rPr>
              <a:t>Supporting Competition</a:t>
            </a:r>
          </a:p>
        </p:txBody>
      </p:sp>
      <p:sp>
        <p:nvSpPr>
          <p:cNvPr id="3" name="Content Placeholder 2">
            <a:extLst>
              <a:ext uri="{FF2B5EF4-FFF2-40B4-BE49-F238E27FC236}">
                <a16:creationId xmlns:a16="http://schemas.microsoft.com/office/drawing/2014/main" id="{6A34D50A-5E43-5889-B88F-B07359A235A1}"/>
              </a:ext>
            </a:extLst>
          </p:cNvPr>
          <p:cNvSpPr>
            <a:spLocks noGrp="1"/>
          </p:cNvSpPr>
          <p:nvPr>
            <p:ph idx="1"/>
          </p:nvPr>
        </p:nvSpPr>
        <p:spPr/>
        <p:txBody>
          <a:bodyPr/>
          <a:lstStyle/>
          <a:p>
            <a:r>
              <a:rPr lang="en-US" sz="1200" dirty="0">
                <a:solidFill>
                  <a:srgbClr val="001B84"/>
                </a:solidFill>
                <a:latin typeface="Calibri"/>
                <a:cs typeface="Calibri"/>
              </a:rPr>
              <a:t>Shippers/Suppliers required as per Gas Act </a:t>
            </a:r>
          </a:p>
          <a:p>
            <a:pPr lvl="1"/>
            <a:r>
              <a:rPr lang="en-US" sz="1200" dirty="0">
                <a:solidFill>
                  <a:srgbClr val="001B84"/>
                </a:solidFill>
                <a:latin typeface="Calibri"/>
                <a:cs typeface="Calibri"/>
              </a:rPr>
              <a:t>Location specific rules will allow project developers to choose their own Shipper/Supplier</a:t>
            </a:r>
          </a:p>
          <a:p>
            <a:r>
              <a:rPr lang="en-US" sz="1200" dirty="0">
                <a:solidFill>
                  <a:srgbClr val="001B84"/>
                </a:solidFill>
                <a:latin typeface="Calibri"/>
                <a:cs typeface="Calibri"/>
              </a:rPr>
              <a:t>Pipelines will be high pressure to identified large consumers</a:t>
            </a:r>
          </a:p>
          <a:p>
            <a:pPr marL="742950" lvl="2" indent="-342900"/>
            <a:r>
              <a:rPr lang="en-US" sz="1200" dirty="0">
                <a:solidFill>
                  <a:srgbClr val="001B84"/>
                </a:solidFill>
                <a:latin typeface="Calibri"/>
                <a:cs typeface="Calibri"/>
              </a:rPr>
              <a:t>No domestic consumers</a:t>
            </a:r>
          </a:p>
          <a:p>
            <a:pPr marL="342900" lvl="1" indent="-342900">
              <a:buFont typeface="Arial" charset="0"/>
              <a:buChar char="•"/>
            </a:pPr>
            <a:r>
              <a:rPr lang="en-US" sz="1200" dirty="0">
                <a:solidFill>
                  <a:srgbClr val="001B84"/>
                </a:solidFill>
                <a:latin typeface="Calibri"/>
                <a:cs typeface="Calibri"/>
              </a:rPr>
              <a:t>Small number of consumers anticipated</a:t>
            </a:r>
          </a:p>
          <a:p>
            <a:pPr marL="342900" lvl="1" indent="-342900">
              <a:buFont typeface="Arial" charset="0"/>
              <a:buChar char="•"/>
            </a:pPr>
            <a:endParaRPr lang="en-US" sz="1200" dirty="0">
              <a:solidFill>
                <a:srgbClr val="001B84"/>
              </a:solidFill>
              <a:latin typeface="Calibri"/>
              <a:cs typeface="Calibri"/>
            </a:endParaRPr>
          </a:p>
          <a:p>
            <a:pPr marL="342900" lvl="1" indent="-342900">
              <a:buFont typeface="Arial" charset="0"/>
              <a:buChar char="•"/>
            </a:pPr>
            <a:r>
              <a:rPr lang="en-US" sz="1200" dirty="0">
                <a:solidFill>
                  <a:srgbClr val="001B84"/>
                </a:solidFill>
                <a:latin typeface="Calibri"/>
                <a:cs typeface="Calibri"/>
              </a:rPr>
              <a:t>Proposal is that , since outside Code, IGT maintain necessary records rather than being within central systems</a:t>
            </a:r>
          </a:p>
          <a:p>
            <a:endParaRPr lang="en-US" sz="1200" dirty="0">
              <a:solidFill>
                <a:srgbClr val="001B84"/>
              </a:solidFill>
              <a:latin typeface="Calibri"/>
              <a:cs typeface="Calibri"/>
            </a:endParaRPr>
          </a:p>
        </p:txBody>
      </p:sp>
    </p:spTree>
    <p:extLst>
      <p:ext uri="{BB962C8B-B14F-4D97-AF65-F5344CB8AC3E}">
        <p14:creationId xmlns:p14="http://schemas.microsoft.com/office/powerpoint/2010/main" val="4115741343"/>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F9BC0-2285-3EB8-8E78-B266117C94F8}"/>
              </a:ext>
            </a:extLst>
          </p:cNvPr>
          <p:cNvSpPr>
            <a:spLocks noGrp="1"/>
          </p:cNvSpPr>
          <p:nvPr>
            <p:ph type="title"/>
          </p:nvPr>
        </p:nvSpPr>
        <p:spPr/>
        <p:txBody>
          <a:bodyPr/>
          <a:lstStyle/>
          <a:p>
            <a:r>
              <a:rPr lang="en-US" sz="2500" b="1" dirty="0">
                <a:solidFill>
                  <a:srgbClr val="003399"/>
                </a:solidFill>
                <a:latin typeface="Calibri"/>
                <a:cs typeface="Calibri"/>
              </a:rPr>
              <a:t>Proposed Implementation Route</a:t>
            </a:r>
          </a:p>
        </p:txBody>
      </p:sp>
      <p:sp>
        <p:nvSpPr>
          <p:cNvPr id="3" name="Content Placeholder 2">
            <a:extLst>
              <a:ext uri="{FF2B5EF4-FFF2-40B4-BE49-F238E27FC236}">
                <a16:creationId xmlns:a16="http://schemas.microsoft.com/office/drawing/2014/main" id="{ADDF2029-1FAB-A4C1-D0FD-5561FEEB136A}"/>
              </a:ext>
            </a:extLst>
          </p:cNvPr>
          <p:cNvSpPr>
            <a:spLocks noGrp="1"/>
          </p:cNvSpPr>
          <p:nvPr>
            <p:ph idx="1"/>
          </p:nvPr>
        </p:nvSpPr>
        <p:spPr/>
        <p:txBody>
          <a:bodyPr/>
          <a:lstStyle/>
          <a:p>
            <a:r>
              <a:rPr lang="en-US" sz="1200" dirty="0">
                <a:solidFill>
                  <a:srgbClr val="001B84"/>
                </a:solidFill>
                <a:latin typeface="Calibri"/>
                <a:cs typeface="Calibri"/>
              </a:rPr>
              <a:t>Would to be difficult to develop rules within the UNC that accommodate simple processes for all standalone IGT networks</a:t>
            </a:r>
          </a:p>
          <a:p>
            <a:r>
              <a:rPr lang="en-US" sz="1200" dirty="0">
                <a:solidFill>
                  <a:srgbClr val="001B84"/>
                </a:solidFill>
                <a:latin typeface="Calibri"/>
                <a:cs typeface="Calibri"/>
              </a:rPr>
              <a:t>Standard IGT Network Code says that IGT UNC rules apply except if stated otherwise</a:t>
            </a:r>
          </a:p>
          <a:p>
            <a:r>
              <a:rPr lang="en-US" sz="1200" dirty="0">
                <a:solidFill>
                  <a:srgbClr val="001B84"/>
                </a:solidFill>
                <a:latin typeface="Calibri"/>
                <a:cs typeface="Calibri"/>
              </a:rPr>
              <a:t>CSL propose modifying our Network Code to exclude standalone networks from the IGT UNC and hence UNC</a:t>
            </a:r>
          </a:p>
          <a:p>
            <a:r>
              <a:rPr lang="en-US" sz="1200" dirty="0">
                <a:solidFill>
                  <a:srgbClr val="001B84"/>
                </a:solidFill>
                <a:latin typeface="Calibri"/>
                <a:cs typeface="Calibri"/>
              </a:rPr>
              <a:t>Standalone Network defined as one with no Connected System Exit Point</a:t>
            </a:r>
          </a:p>
          <a:p>
            <a:pPr marL="342900" lvl="1" indent="-342900">
              <a:buFont typeface="Arial" charset="0"/>
              <a:buChar char="•"/>
            </a:pPr>
            <a:r>
              <a:rPr lang="en-US" sz="1200" dirty="0">
                <a:solidFill>
                  <a:srgbClr val="001B84"/>
                </a:solidFill>
                <a:latin typeface="Calibri"/>
                <a:cs typeface="Calibri"/>
              </a:rPr>
              <a:t>Proposed modification subject to Ofgem approval</a:t>
            </a:r>
          </a:p>
          <a:p>
            <a:pPr marL="0" lvl="1" indent="0">
              <a:buNone/>
            </a:pPr>
            <a:endParaRPr lang="en-US" sz="1200" dirty="0">
              <a:solidFill>
                <a:srgbClr val="001B84"/>
              </a:solidFill>
              <a:latin typeface="Calibri"/>
              <a:cs typeface="Calibri"/>
            </a:endParaRPr>
          </a:p>
        </p:txBody>
      </p:sp>
      <p:sp>
        <p:nvSpPr>
          <p:cNvPr id="4" name="TextBox 3">
            <a:extLst>
              <a:ext uri="{FF2B5EF4-FFF2-40B4-BE49-F238E27FC236}">
                <a16:creationId xmlns:a16="http://schemas.microsoft.com/office/drawing/2014/main" id="{B38BD11E-67F2-E5B3-84B5-0D5297998C24}"/>
              </a:ext>
            </a:extLst>
          </p:cNvPr>
          <p:cNvSpPr txBox="1"/>
          <p:nvPr/>
        </p:nvSpPr>
        <p:spPr>
          <a:xfrm>
            <a:off x="4082143" y="4876800"/>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C25D79E3-B246-F70D-4A61-A75CDBED0B2B}"/>
              </a:ext>
            </a:extLst>
          </p:cNvPr>
          <p:cNvSpPr txBox="1"/>
          <p:nvPr/>
        </p:nvSpPr>
        <p:spPr>
          <a:xfrm>
            <a:off x="3048000" y="4221163"/>
            <a:ext cx="6412653" cy="830997"/>
          </a:xfrm>
          <a:prstGeom prst="rect">
            <a:avLst/>
          </a:prstGeom>
          <a:noFill/>
        </p:spPr>
        <p:txBody>
          <a:bodyPr wrap="none" rtlCol="0">
            <a:spAutoFit/>
          </a:bodyPr>
          <a:lstStyle/>
          <a:p>
            <a:r>
              <a:rPr lang="en-US" sz="1200" kern="1200" dirty="0">
                <a:solidFill>
                  <a:srgbClr val="001B84"/>
                </a:solidFill>
                <a:highlight>
                  <a:srgbClr val="FFFF00"/>
                </a:highlight>
                <a:latin typeface="Calibri"/>
                <a:ea typeface="+mn-ea"/>
                <a:cs typeface="Calibri"/>
              </a:rPr>
              <a:t>CSL01 proposes that any network without a Connected System Exit Point is excluded from the Code </a:t>
            </a:r>
          </a:p>
          <a:p>
            <a:endParaRPr lang="en-US" dirty="0"/>
          </a:p>
          <a:p>
            <a:endParaRPr lang="en-US" dirty="0"/>
          </a:p>
        </p:txBody>
      </p:sp>
    </p:spTree>
    <p:extLst>
      <p:ext uri="{BB962C8B-B14F-4D97-AF65-F5344CB8AC3E}">
        <p14:creationId xmlns:p14="http://schemas.microsoft.com/office/powerpoint/2010/main" val="551067437"/>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NG Presentation Theme 2">
  <a:themeElements>
    <a:clrScheme name="Custom 6">
      <a:dk1>
        <a:srgbClr val="003399"/>
      </a:dk1>
      <a:lt1>
        <a:sysClr val="window" lastClr="FFFFFF"/>
      </a:lt1>
      <a:dk2>
        <a:srgbClr val="1F497D"/>
      </a:dk2>
      <a:lt2>
        <a:srgbClr val="EEECE1"/>
      </a:lt2>
      <a:accent1>
        <a:srgbClr val="FFC000"/>
      </a:accent1>
      <a:accent2>
        <a:srgbClr val="9BBB59"/>
      </a:accent2>
      <a:accent3>
        <a:srgbClr val="8064A2"/>
      </a:accent3>
      <a:accent4>
        <a:srgbClr val="4BACC6"/>
      </a:accent4>
      <a:accent5>
        <a:srgbClr val="C00000"/>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1728</TotalTime>
  <Words>917</Words>
  <Application>Microsoft Macintosh PowerPoint</Application>
  <PresentationFormat>Widescreen</PresentationFormat>
  <Paragraphs>114</Paragraphs>
  <Slides>10</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ＭＳ Ｐゴシック</vt:lpstr>
      <vt:lpstr>Arial</vt:lpstr>
      <vt:lpstr>Calibri</vt:lpstr>
      <vt:lpstr>Office Theme</vt:lpstr>
      <vt:lpstr>CNG Presentation Theme 2</vt:lpstr>
      <vt:lpstr>CSL01: Exclusion of Standalone Networks from IGT UNC</vt:lpstr>
      <vt:lpstr>PowerPoint Presentation</vt:lpstr>
      <vt:lpstr>PowerPoint Presentation</vt:lpstr>
      <vt:lpstr>Potential Standalone Network on Islay: Decarbonising Whisky Distilleries</vt:lpstr>
      <vt:lpstr>Practical Issues</vt:lpstr>
      <vt:lpstr>Supply Point Code presumptions do not apply</vt:lpstr>
      <vt:lpstr>Managing Imbalances</vt:lpstr>
      <vt:lpstr>Supporting Competition</vt:lpstr>
      <vt:lpstr>Proposed Implementation Route</vt:lpstr>
      <vt:lpstr>Proposed Legal Text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CSL Presentation</dc:title>
  <dc:creator>Saul Parry</dc:creator>
  <cp:lastModifiedBy>Tim Davis</cp:lastModifiedBy>
  <cp:revision>74</cp:revision>
  <dcterms:created xsi:type="dcterms:W3CDTF">2023-12-20T12:22:05Z</dcterms:created>
  <dcterms:modified xsi:type="dcterms:W3CDTF">2026-02-02T16:27:22Z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2023-12-06T00:00:00Z</vt:filetime>
  </property>
  <property fmtid="{D5CDD505-2E9C-101B-9397-08002B2CF9AE}" pid="3" name="Creator">
    <vt:lpwstr>Acrobat PDFMaker 23 for PowerPoint</vt:lpwstr>
  </property>
  <property fmtid="{D5CDD505-2E9C-101B-9397-08002B2CF9AE}" pid="4" name="LastSaved">
    <vt:filetime>2023-12-20T00:00:00Z</vt:filetime>
  </property>
  <property fmtid="{D5CDD505-2E9C-101B-9397-08002B2CF9AE}" pid="5" name="Producer">
    <vt:lpwstr>Adobe PDF Library 23.6.156</vt:lpwstr>
  </property>
</Properties>
</file>