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13" r:id="rId5"/>
    <p:sldId id="268" r:id="rId6"/>
    <p:sldId id="318" r:id="rId7"/>
    <p:sldId id="321" r:id="rId8"/>
    <p:sldId id="319" r:id="rId9"/>
    <p:sldId id="320" r:id="rId10"/>
    <p:sldId id="283" r:id="rId11"/>
  </p:sldIdLst>
  <p:sldSz cx="12192000" cy="6858000"/>
  <p:notesSz cx="6858000" cy="9144000"/>
  <p:embeddedFontLst>
    <p:embeddedFont>
      <p:font typeface="EON Brix Sans" panose="020B0500000000000000" pitchFamily="34" charset="0"/>
      <p:regular r:id="rId14"/>
      <p:bold r:id="rId15"/>
      <p:italic r:id="rId16"/>
      <p:boldItalic r:id="rId17"/>
    </p:embeddedFont>
    <p:embeddedFont>
      <p:font typeface="EON Office Head" panose="020B0604020202020204" charset="0"/>
      <p:regular r:id="rId18"/>
    </p:embeddedFont>
  </p:embeddedFontLst>
  <p:custDataLst>
    <p:tags r:id="rId1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2DE63D5-997A-4646-A377-4702673A728D}"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6197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91" d="100"/>
          <a:sy n="191" d="100"/>
        </p:scale>
        <p:origin x="1506" y="13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EF15546-CF98-0ECD-3C30-AF7ADFEA5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582542-B544-EC8B-8809-B734C38584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62F7A-CE52-49BC-9E83-8800BF7B5834}" type="datetimeFigureOut">
              <a:rPr lang="de-DE" smtClean="0"/>
              <a:t>15.07.2024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70DEA8-22DC-FE60-6D02-1EAA794313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D74975-BE5F-023C-CBB6-73F33355B8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9E97C-5547-4CEC-9D2D-236DAC97C59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78693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03ADE0E1-2DAE-45F5-87B7-DB9E3D8054DE}" type="datetimeFigureOut">
              <a:rPr lang="de-DE" smtClean="0"/>
              <a:pPr/>
              <a:t>15.07.2024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334F4A3F-64EC-49EC-B822-7C30E9B55BB5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09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2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3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ss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2245658"/>
            <a:ext cx="5616575" cy="10563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="0" i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512763"/>
            <a:ext cx="11233150" cy="17328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000"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8DBD0A4C-EFB4-6856-EBDF-A107B57D3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74359A26-92F9-701E-A601-E6AD22F61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8" name="E.ON Logo">
            <a:extLst>
              <a:ext uri="{FF2B5EF4-FFF2-40B4-BE49-F238E27FC236}">
                <a16:creationId xmlns:a16="http://schemas.microsoft.com/office/drawing/2014/main" id="{9F1F22E5-C4EF-53C3-8ADA-A36265609262}"/>
              </a:ext>
            </a:extLst>
          </p:cNvPr>
          <p:cNvSpPr/>
          <p:nvPr userDrawn="1"/>
        </p:nvSpPr>
        <p:spPr>
          <a:xfrm>
            <a:off x="9732026" y="5799031"/>
            <a:ext cx="1980549" cy="546206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rgbClr val="F21C0A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59D5AD2-71A5-4E3D-49E2-BB3180F015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79375" y="6050859"/>
            <a:ext cx="5616575" cy="360000"/>
          </a:xfrm>
        </p:spPr>
        <p:txBody>
          <a:bodyPr anchor="b"/>
          <a:lstStyle>
            <a:lvl1pPr algn="l">
              <a:lnSpc>
                <a:spcPct val="100000"/>
              </a:lnSpc>
              <a:defRPr sz="2000" b="1">
                <a:solidFill>
                  <a:schemeClr val="accent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15.07.2024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299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rtl="0">
              <a:defRPr sz="100">
                <a:noFill/>
              </a:defRPr>
            </a:lvl1pPr>
          </a:lstStyle>
          <a:p>
            <a:fld id="{800A6A20-E873-F140-AC79-822BDF254684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Image">
            <a:extLst>
              <a:ext uri="{FF2B5EF4-FFF2-40B4-BE49-F238E27FC236}">
                <a16:creationId xmlns:a16="http://schemas.microsoft.com/office/drawing/2014/main" id="{C8A0EA80-6C56-3462-7962-5C9554E7B4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6574" y="1"/>
            <a:ext cx="5915425" cy="6858002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5436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5436613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AA3DA913-F435-7661-FD22-506A0DB96E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6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>
          <p15:clr>
            <a:srgbClr val="FBAE40"/>
          </p15:clr>
        </p15:guide>
        <p15:guide id="2" pos="3727">
          <p15:clr>
            <a:srgbClr val="FBAE40"/>
          </p15:clr>
        </p15:guide>
        <p15:guide id="3" orient="horz" pos="1139">
          <p15:clr>
            <a:srgbClr val="FBAE40"/>
          </p15:clr>
        </p15:guide>
        <p15:guide id="4" orient="horz" pos="372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ediu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56503FA3-8982-0240-96EB-0717438A640D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00" y="6526211"/>
            <a:ext cx="3504000" cy="138499"/>
          </a:xfrm>
        </p:spPr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16C5AC2D-3DAF-BE99-F11D-E9E48F025B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4574" y="1"/>
            <a:ext cx="7847425" cy="6858002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3528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3528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10AC4D8E-41CB-97B9-6D6F-3F32AFA594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7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  <p15:guide id="2" pos="2735" userDrawn="1">
          <p15:clr>
            <a:srgbClr val="FBAE40"/>
          </p15:clr>
        </p15:guide>
        <p15:guide id="3" orient="horz" pos="1139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A92F7AF8-436B-7E4C-B79C-9AFED39A31DF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807198"/>
            <a:ext cx="6132514" cy="5050801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 err="1"/>
              <a:t>Two</a:t>
            </a:r>
            <a:r>
              <a:rPr lang="de-DE" dirty="0"/>
              <a:t> Images Slide</a:t>
            </a:r>
          </a:p>
        </p:txBody>
      </p:sp>
      <p:sp>
        <p:nvSpPr>
          <p:cNvPr id="10" name="Image">
            <a:extLst>
              <a:ext uri="{FF2B5EF4-FFF2-40B4-BE49-F238E27FC236}">
                <a16:creationId xmlns:a16="http://schemas.microsoft.com/office/drawing/2014/main" id="{936BB358-D532-3EBE-A492-9D8C8B48C9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2512" y="1807198"/>
            <a:ext cx="6056175" cy="5050801"/>
          </a:xfrm>
          <a:solidFill>
            <a:schemeClr val="bg1">
              <a:lumMod val="8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27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454086B4-C1C9-5E41-95C0-A15114FD0380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07198"/>
            <a:ext cx="12192000" cy="5050801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4FA448A-A5A1-F5E7-8038-8DB3FB9B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3497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7999"/>
          </a:xfrm>
          <a:solidFill>
            <a:schemeClr val="bg1">
              <a:lumMod val="75000"/>
            </a:schemeClr>
          </a:solidFill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de-DE" dirty="0"/>
            </a:lvl1pPr>
          </a:lstStyle>
          <a:p>
            <a:pPr lvl="0" algn="ctr"/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A870E17-585B-25EC-91D4-D2E89C010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9234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162AFC14-86FA-9D4E-B7BC-74F2486D8FF3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1DE837E-4AC1-1B52-FD1F-FF041FBEE3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FBDEFF21-870F-0D9C-E524-8E876F8EEA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09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EAAC-B2AD-9E48-A8EA-4EB764E838A2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460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orient="horz" pos="372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background">
            <a:extLst>
              <a:ext uri="{FF2B5EF4-FFF2-40B4-BE49-F238E27FC236}">
                <a16:creationId xmlns:a16="http://schemas.microsoft.com/office/drawing/2014/main" id="{7A445AAD-DA93-44A7-A716-6A7756ED6265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2BF7-8CBC-9E45-BB2F-9259532D43CD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769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orient="horz" pos="372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99B5F3EF-3489-EF41-92AE-C07F97C393BA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670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F111-9A96-A84D-87BF-789F902DF62C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01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ußzeilenplatzhalter 5">
            <a:extLst>
              <a:ext uri="{FF2B5EF4-FFF2-40B4-BE49-F238E27FC236}">
                <a16:creationId xmlns:a16="http://schemas.microsoft.com/office/drawing/2014/main" id="{2E56A6B5-6638-1EBD-C8EC-8B45B057CC9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F8125B0E-A430-BE60-8185-DF418040DB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id="{2CA009F2-CDFA-1DA7-02B3-838E529006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2245658"/>
            <a:ext cx="5616575" cy="10563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512763"/>
            <a:ext cx="11233150" cy="17328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8DBD0A4C-EFB4-6856-EBDF-A107B57D3B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74359A26-92F9-701E-A601-E6AD22F61F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ECB2BC4-109C-E1A1-A355-551DE1C33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2025" y="5799032"/>
            <a:ext cx="1980551" cy="546206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4992822-E94C-1702-FD5A-3197C5DBF06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79375" y="6050859"/>
            <a:ext cx="5616000" cy="36000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15.07.2024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329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/Tab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background">
            <a:extLst>
              <a:ext uri="{FF2B5EF4-FFF2-40B4-BE49-F238E27FC236}">
                <a16:creationId xmlns:a16="http://schemas.microsoft.com/office/drawing/2014/main" id="{55C950C9-43EF-39C3-FF01-39DDE884BF08}"/>
              </a:ext>
            </a:extLst>
          </p:cNvPr>
          <p:cNvSpPr/>
          <p:nvPr userDrawn="1"/>
        </p:nvSpPr>
        <p:spPr>
          <a:xfrm>
            <a:off x="0" y="0"/>
            <a:ext cx="7824788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99EB4-9340-0347-AF3C-D74FCC7E080E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563" y="1807199"/>
            <a:ext cx="3529012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563" y="512763"/>
            <a:ext cx="3528436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4" name="Chart Footnote/Source">
            <a:extLst>
              <a:ext uri="{FF2B5EF4-FFF2-40B4-BE49-F238E27FC236}">
                <a16:creationId xmlns:a16="http://schemas.microsoft.com/office/drawing/2014/main" id="{8388A654-05DA-46BD-2557-D2D34395DB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0000" y="5759167"/>
            <a:ext cx="7092375" cy="151323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900" b="0"/>
            </a:lvl1pPr>
          </a:lstStyle>
          <a:p>
            <a:pPr lvl="0"/>
            <a:r>
              <a:rPr lang="de-DE" err="1"/>
              <a:t>Footnote</a:t>
            </a:r>
            <a:r>
              <a:rPr lang="de-DE"/>
              <a:t>/Source</a:t>
            </a:r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0573" y="1399160"/>
            <a:ext cx="7091801" cy="42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graph</a:t>
            </a:r>
            <a:r>
              <a:rPr lang="de-DE" dirty="0"/>
              <a:t>/</a:t>
            </a:r>
            <a:r>
              <a:rPr lang="de-DE" dirty="0" err="1"/>
              <a:t>table</a:t>
            </a:r>
            <a:endParaRPr lang="de-DE" dirty="0"/>
          </a:p>
        </p:txBody>
      </p:sp>
      <p:sp>
        <p:nvSpPr>
          <p:cNvPr id="12" name="Chart Subtitle">
            <a:extLst>
              <a:ext uri="{FF2B5EF4-FFF2-40B4-BE49-F238E27FC236}">
                <a16:creationId xmlns:a16="http://schemas.microsoft.com/office/drawing/2014/main" id="{1176B54B-A8DF-1176-D781-146DE34A5E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000" y="851410"/>
            <a:ext cx="7092375" cy="302647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de-DE" dirty="0"/>
              <a:t>Unit </a:t>
            </a:r>
            <a:r>
              <a:rPr lang="de-DE" dirty="0" err="1"/>
              <a:t>measure</a:t>
            </a:r>
            <a:endParaRPr lang="de-DE" dirty="0"/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0C1D1F4B-9BF8-DFAD-1852-35C89F0628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00" y="512763"/>
            <a:ext cx="7092375" cy="302647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69684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55" userDrawn="1">
          <p15:clr>
            <a:srgbClr val="FBAE40"/>
          </p15:clr>
        </p15:guide>
        <p15:guide id="3" pos="4770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/Tab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background">
            <a:extLst>
              <a:ext uri="{FF2B5EF4-FFF2-40B4-BE49-F238E27FC236}">
                <a16:creationId xmlns:a16="http://schemas.microsoft.com/office/drawing/2014/main" id="{55C950C9-43EF-39C3-FF01-39DDE884BF08}"/>
              </a:ext>
            </a:extLst>
          </p:cNvPr>
          <p:cNvSpPr/>
          <p:nvPr userDrawn="1"/>
        </p:nvSpPr>
        <p:spPr>
          <a:xfrm>
            <a:off x="6275388" y="0"/>
            <a:ext cx="5916612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FC8AF-567C-5F49-8E44-47B93969B66E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998" y="1807199"/>
            <a:ext cx="4968301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512763"/>
            <a:ext cx="49683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43700" y="512762"/>
            <a:ext cx="4968300" cy="45142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Insert </a:t>
            </a:r>
            <a:r>
              <a:rPr lang="de-DE" err="1"/>
              <a:t>graph</a:t>
            </a:r>
            <a:r>
              <a:rPr lang="de-DE"/>
              <a:t>/</a:t>
            </a:r>
            <a:r>
              <a:rPr lang="de-DE" err="1"/>
              <a:t>table</a:t>
            </a:r>
            <a:endParaRPr lang="de-DE"/>
          </a:p>
        </p:txBody>
      </p:sp>
      <p:sp>
        <p:nvSpPr>
          <p:cNvPr id="12" name="Chart Subtitle">
            <a:extLst>
              <a:ext uri="{FF2B5EF4-FFF2-40B4-BE49-F238E27FC236}">
                <a16:creationId xmlns:a16="http://schemas.microsoft.com/office/drawing/2014/main" id="{1176B54B-A8DF-1176-D781-146DE34A5E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43299" y="5598356"/>
            <a:ext cx="4968702" cy="302647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de-DE" dirty="0"/>
              <a:t>Unit </a:t>
            </a:r>
            <a:r>
              <a:rPr lang="de-DE" dirty="0" err="1"/>
              <a:t>measure</a:t>
            </a:r>
            <a:endParaRPr lang="de-DE" dirty="0"/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0C1D1F4B-9BF8-DFAD-1852-35C89F0628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43299" y="5259709"/>
            <a:ext cx="4968702" cy="302647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311415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 userDrawn="1">
          <p15:clr>
            <a:srgbClr val="FBAE40"/>
          </p15:clr>
        </p15:guide>
        <p15:guide id="3" pos="3727" userDrawn="1">
          <p15:clr>
            <a:srgbClr val="FBAE40"/>
          </p15:clr>
        </p15:guide>
        <p15:guide id="4" orient="horz" pos="3725">
          <p15:clr>
            <a:srgbClr val="FBAE40"/>
          </p15:clr>
        </p15:guide>
        <p15:guide id="5" pos="4248" userDrawn="1">
          <p15:clr>
            <a:srgbClr val="FBAE40"/>
          </p15:clr>
        </p15:guide>
        <p15:guide id="6" pos="343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64AB6-0912-0D16-C25D-0763240699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4000">
                <a:srgbClr val="EA1B0A"/>
              </a:gs>
              <a:gs pos="98000">
                <a:srgbClr val="96148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DCDB24E5-50DF-AB48-84B3-580C5F8120F5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999" y="512763"/>
            <a:ext cx="11232575" cy="1809647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Titel des </a:t>
            </a:r>
            <a:r>
              <a:rPr lang="de-DE" dirty="0" err="1"/>
              <a:t>kapitels</a:t>
            </a:r>
            <a:endParaRPr lang="de-DE" dirty="0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C079F7D-79FF-41AB-124C-407E69AFC1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ECF06861-9D4E-FDEF-993D-96CA6FA8BC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986D6CD-FB18-19C2-A75E-33EDA5AF8E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2331936"/>
            <a:ext cx="6444668" cy="1557151"/>
          </a:xfrm>
        </p:spPr>
        <p:txBody>
          <a:bodyPr/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8127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tIns="3600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C2EE32AD-0752-744D-B6FE-A4C1BE5DF0E1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999" y="512763"/>
            <a:ext cx="11232575" cy="181917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Titel des </a:t>
            </a:r>
            <a:r>
              <a:rPr lang="de-DE" dirty="0" err="1"/>
              <a:t>kapitels</a:t>
            </a:r>
            <a:endParaRPr lang="de-DE" dirty="0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1DE837E-4AC1-1B52-FD1F-FF041FBEE3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FBDEFF21-870F-0D9C-E524-8E876F8EEA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7E3AB64-3C77-CE4A-0503-7D8207B8D8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5" y="2331936"/>
            <a:ext cx="5976615" cy="1547626"/>
          </a:xfrm>
        </p:spPr>
        <p:txBody>
          <a:bodyPr/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551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215170-0B6B-5D5C-3956-42FA14BA3E66}"/>
              </a:ext>
            </a:extLst>
          </p:cNvPr>
          <p:cNvSpPr/>
          <p:nvPr userDrawn="1"/>
        </p:nvSpPr>
        <p:spPr>
          <a:xfrm>
            <a:off x="0" y="-1"/>
            <a:ext cx="6275388" cy="6858000"/>
          </a:xfrm>
          <a:prstGeom prst="rect">
            <a:avLst/>
          </a:prstGeom>
          <a:gradFill flip="none" rotWithShape="1">
            <a:gsLst>
              <a:gs pos="63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D5E0F0B2-06FB-E449-A0E9-9299E25AD56D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5388" y="0"/>
            <a:ext cx="5916612" cy="6857999"/>
          </a:xfrm>
          <a:solidFill>
            <a:srgbClr val="999999"/>
          </a:solidFill>
        </p:spPr>
        <p:txBody>
          <a:bodyPr tIns="3600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5436613" cy="291623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B16AC418-7DF3-FC4A-3FE3-EB675B6D8F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1DAE23C1-FA80-8A1B-7E1D-9EF6DB6801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24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 userDrawn="1">
          <p15:clr>
            <a:srgbClr val="FBAE40"/>
          </p15:clr>
        </p15:guide>
        <p15:guide id="2" pos="372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438835-2655-8DCA-404E-79083CC384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3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D488086D-EEA1-CF4E-B791-0B497494499F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5436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Edit </a:t>
            </a:r>
            <a:r>
              <a:rPr lang="de-DE" err="1"/>
              <a:t>contact</a:t>
            </a:r>
            <a:r>
              <a:rPr lang="de-DE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5436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Edit </a:t>
            </a:r>
            <a:r>
              <a:rPr lang="de-DE" err="1"/>
              <a:t>name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4"/>
            <a:ext cx="9288001" cy="689469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11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63464D1A-B18E-D090-1C9D-E945B394C3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2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5083936-085C-48AA-540F-DA08BAD5EE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3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91DF28A4-A76B-1B84-FFC1-3596AF8A00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FC7B165-BDDA-78D9-22D2-E6CC395C0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5" y="1202233"/>
            <a:ext cx="9288001" cy="635639"/>
          </a:xfrm>
        </p:spPr>
        <p:txBody>
          <a:bodyPr/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E.ON Logo">
            <a:extLst>
              <a:ext uri="{FF2B5EF4-FFF2-40B4-BE49-F238E27FC236}">
                <a16:creationId xmlns:a16="http://schemas.microsoft.com/office/drawing/2014/main" id="{404EC8AB-7FB9-DD09-32D3-29B6F4B7B61F}"/>
              </a:ext>
            </a:extLst>
          </p:cNvPr>
          <p:cNvSpPr/>
          <p:nvPr userDrawn="1"/>
        </p:nvSpPr>
        <p:spPr>
          <a:xfrm>
            <a:off x="479425" y="5891141"/>
            <a:ext cx="1646555" cy="454095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bg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515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large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mage">
            <a:extLst>
              <a:ext uri="{FF2B5EF4-FFF2-40B4-BE49-F238E27FC236}">
                <a16:creationId xmlns:a16="http://schemas.microsoft.com/office/drawing/2014/main" id="{80AC49D3-6A5A-9774-4531-1B486B7E76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de-DE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E1661ABF-B6C1-304A-B785-E576099AC068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5436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contact</a:t>
            </a:r>
            <a:r>
              <a:rPr lang="de-DE" dirty="0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5436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11232575" cy="68947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6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69DA9C75-51A0-D606-2C11-77CC23F8A7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0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562B9F09-1353-EC0F-B9A1-A281ABA9ED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1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04437E0E-F58E-840C-4CA1-5A20337C18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3D6592-F4E3-3941-7D9D-531EB3FA89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5" y="1202233"/>
            <a:ext cx="11233150" cy="679907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BE398898-6226-AF23-EBB4-8146744ED0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5891142"/>
            <a:ext cx="1646555" cy="454095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87819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large Im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">
            <a:extLst>
              <a:ext uri="{FF2B5EF4-FFF2-40B4-BE49-F238E27FC236}">
                <a16:creationId xmlns:a16="http://schemas.microsoft.com/office/drawing/2014/main" id="{96537854-3AC1-5D8C-32C0-773FDACAA8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t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5E4262CA-21A9-4E4D-8E7E-5DF8639F2343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79425" y="1448780"/>
            <a:ext cx="11233150" cy="3545586"/>
          </a:xfr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154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Closing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6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1FBC18BA-07D1-12C2-80F5-C358D6A587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97D13E98-B776-B804-BDA0-5AA68AC6F5F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5B4FB576-C51D-63AF-406B-C62ACA7171D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9364ACD0-A96D-8FE8-D5F2-DC9811F772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2722" y="5891142"/>
            <a:ext cx="1646555" cy="454095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15237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C25F2DB8-05D3-784A-98E0-7A06DBBA287E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3A04AC39-7148-C419-6962-E080928AA6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7620000" cy="6858000"/>
          </a:xfrm>
          <a:solidFill>
            <a:srgbClr val="999999"/>
          </a:solidFill>
        </p:spPr>
        <p:txBody>
          <a:bodyPr t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3528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contact</a:t>
            </a:r>
            <a:r>
              <a:rPr lang="de-DE" dirty="0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3528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3528000" cy="2243691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solidFill>
                  <a:schemeClr val="accent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10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B448BCEC-C644-97C8-EDFE-A5318AB3EA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1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B00E2E16-40EB-598C-C85E-F2E8A9EE05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2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64DA533-F61A-5EEF-7809-39495E4A5F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6" name="E.ON Logo">
            <a:extLst>
              <a:ext uri="{FF2B5EF4-FFF2-40B4-BE49-F238E27FC236}">
                <a16:creationId xmlns:a16="http://schemas.microsoft.com/office/drawing/2014/main" id="{987A17B9-31C0-7037-5B47-DBECF4F8697D}"/>
              </a:ext>
            </a:extLst>
          </p:cNvPr>
          <p:cNvSpPr/>
          <p:nvPr userDrawn="1"/>
        </p:nvSpPr>
        <p:spPr>
          <a:xfrm>
            <a:off x="479425" y="5891141"/>
            <a:ext cx="1646555" cy="454095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accent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697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1EDD8-CE41-5F3A-1222-8BB0B52C85ED}"/>
              </a:ext>
            </a:extLst>
          </p:cNvPr>
          <p:cNvSpPr/>
          <p:nvPr userDrawn="1"/>
        </p:nvSpPr>
        <p:spPr>
          <a:xfrm>
            <a:off x="0" y="-1"/>
            <a:ext cx="4572000" cy="6858000"/>
          </a:xfrm>
          <a:prstGeom prst="rect">
            <a:avLst/>
          </a:prstGeom>
          <a:gradFill flip="none" rotWithShape="1">
            <a:gsLst>
              <a:gs pos="58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674F3-461B-A0D8-BD43-B0E188D4749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A93D36D-170F-57E0-AC70-4E68245359A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5" name="Image">
            <a:extLst>
              <a:ext uri="{FF2B5EF4-FFF2-40B4-BE49-F238E27FC236}">
                <a16:creationId xmlns:a16="http://schemas.microsoft.com/office/drawing/2014/main" id="{B8FDE1EB-2770-97AC-33D1-F5045924E2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7620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5" y="2407206"/>
            <a:ext cx="3708362" cy="5645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4" y="512764"/>
            <a:ext cx="3708363" cy="177765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44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8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1E5B8264-4460-C20B-5FD0-7B628F2BF2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9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4BA2485C-9557-F4C3-55A1-F87F6372EB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0" name="E.ON Logo">
            <a:extLst>
              <a:ext uri="{FF2B5EF4-FFF2-40B4-BE49-F238E27FC236}">
                <a16:creationId xmlns:a16="http://schemas.microsoft.com/office/drawing/2014/main" id="{778D5CDF-1202-A4A2-F064-431B6EFF7421}"/>
              </a:ext>
            </a:extLst>
          </p:cNvPr>
          <p:cNvSpPr/>
          <p:nvPr userDrawn="1"/>
        </p:nvSpPr>
        <p:spPr>
          <a:xfrm>
            <a:off x="479425" y="5854729"/>
            <a:ext cx="1778585" cy="490507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bg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78F765-2AAF-6D64-9D02-36444FBC874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9424" y="3112945"/>
            <a:ext cx="3708361" cy="287337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15.07.2024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8697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C5AA-B723-1B46-A200-44A840E6773F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5" y="1807200"/>
            <a:ext cx="11232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9412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  <p15:guide id="2" orient="horz" pos="372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03AA2-B5CF-DF42-BFD7-E438A8E61E16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6575" y="1808163"/>
            <a:ext cx="5436000" cy="4103036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8163"/>
            <a:ext cx="5436000" cy="4103036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353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>
          <p15:clr>
            <a:srgbClr val="FBAE40"/>
          </p15:clr>
        </p15:guide>
        <p15:guide id="2" pos="3727">
          <p15:clr>
            <a:srgbClr val="FBAE40"/>
          </p15:clr>
        </p15:guide>
        <p15:guide id="3" orient="horz" pos="1139">
          <p15:clr>
            <a:srgbClr val="FBAE40"/>
          </p15:clr>
        </p15:guide>
        <p15:guide id="4" orient="horz" pos="372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2844-2F76-E644-A845-460A05DF696C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Content right">
            <a:extLst>
              <a:ext uri="{FF2B5EF4-FFF2-40B4-BE49-F238E27FC236}">
                <a16:creationId xmlns:a16="http://schemas.microsoft.com/office/drawing/2014/main" id="{821C6087-42E8-EF3E-2DB1-006977CF49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184000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center">
            <a:extLst>
              <a:ext uri="{FF2B5EF4-FFF2-40B4-BE49-F238E27FC236}">
                <a16:creationId xmlns:a16="http://schemas.microsoft.com/office/drawing/2014/main" id="{4DBF2313-467C-EC6E-F064-A45CD68A4D5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32000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023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>
          <p15:clr>
            <a:srgbClr val="FBAE40"/>
          </p15:clr>
        </p15:guide>
        <p15:guide id="2" pos="2729">
          <p15:clr>
            <a:srgbClr val="FBAE40"/>
          </p15:clr>
        </p15:guide>
        <p15:guide id="3" pos="5155">
          <p15:clr>
            <a:srgbClr val="FBAE40"/>
          </p15:clr>
        </p15:guide>
        <p15:guide id="4" pos="495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5105732-2702-2705-E25B-F69A99113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32287" y="1816649"/>
            <a:ext cx="3527425" cy="4528587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8F8D6EF-C64D-64CB-2BE5-D5340EA02F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5149" y="1816651"/>
            <a:ext cx="3527425" cy="452858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810C95-AC8E-6C1E-2B05-18C779A35A1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6" y="1816651"/>
            <a:ext cx="3527424" cy="4528587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F2DB-F57A-AF4E-AE6C-A93AEBE3F34F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542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  <p15:guide id="2" pos="2729" userDrawn="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  <p15:guide id="7" pos="4951" userDrawn="1">
          <p15:clr>
            <a:srgbClr val="FBAE40"/>
          </p15:clr>
        </p15:guide>
        <p15:guide id="8" pos="515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D648E009-BB98-9E35-EA66-436B411E8A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1808162"/>
            <a:ext cx="2555266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9563D87D-9B7E-CB86-AD42-793930BBC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1" y="1808162"/>
            <a:ext cx="2556850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B04EEFA6-9DB8-5952-1B19-2DC826ECF7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461" y="1808162"/>
            <a:ext cx="2592389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52F93D3B-4527-E2A4-E384-5954C4A981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56699" y="1808162"/>
            <a:ext cx="2555875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4A01-68C8-6244-A7C0-65979CD3F425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14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2" userDrawn="1">
          <p15:clr>
            <a:srgbClr val="FBAE40"/>
          </p15:clr>
        </p15:guide>
        <p15:guide id="2" pos="2116" userDrawn="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  <p15:guide id="7" pos="3727" userDrawn="1">
          <p15:clr>
            <a:srgbClr val="FBAE40"/>
          </p15:clr>
        </p15:guide>
        <p15:guide id="8" pos="3931" userDrawn="1">
          <p15:clr>
            <a:srgbClr val="FBAE40"/>
          </p15:clr>
        </p15:guide>
        <p15:guide id="9" pos="5564" userDrawn="1">
          <p15:clr>
            <a:srgbClr val="FBAE40"/>
          </p15:clr>
        </p15:guide>
        <p15:guide id="10" pos="57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C4CD-1D60-AC45-8637-25ABD31243B7}" type="datetime1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724FCAC5-11F5-9A4C-F9DC-4A81828929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FACD359C-D847-4B82-D96F-7456AFF3D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7144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3A6CBA61-2475-CC89-F9C3-C02028C81A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4288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08F4EFE1-28F5-581B-F05D-38EBBE1ED4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1432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AB30CC30-1713-8F61-2722-FED948533C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88000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5</a:t>
            </a:r>
            <a:endParaRPr lang="en-US" dirty="0"/>
          </a:p>
        </p:txBody>
      </p:sp>
      <p:sp>
        <p:nvSpPr>
          <p:cNvPr id="73" name="Text Placeholder 70">
            <a:extLst>
              <a:ext uri="{FF2B5EF4-FFF2-40B4-BE49-F238E27FC236}">
                <a16:creationId xmlns:a16="http://schemas.microsoft.com/office/drawing/2014/main" id="{FA15A0FC-E301-BBB8-6C26-2D2AA6D60F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6651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6" name="Text Placeholder 70">
            <a:extLst>
              <a:ext uri="{FF2B5EF4-FFF2-40B4-BE49-F238E27FC236}">
                <a16:creationId xmlns:a16="http://schemas.microsoft.com/office/drawing/2014/main" id="{F884D185-C4E4-F2B6-F85D-0F97BCF7F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09507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/>
              <a:t>DD.MM.YYYY</a:t>
            </a:r>
          </a:p>
          <a:p>
            <a:pPr lvl="0"/>
            <a:endParaRPr lang="en-GB"/>
          </a:p>
          <a:p>
            <a:pPr lvl="0"/>
            <a:r>
              <a:rPr lang="en-GB"/>
              <a:t>Next step</a:t>
            </a:r>
          </a:p>
          <a:p>
            <a:pPr lvl="0"/>
            <a:r>
              <a:rPr lang="en-US" b="0" err="1"/>
              <a:t>Fusce</a:t>
            </a:r>
            <a:r>
              <a:rPr lang="en-US" b="0"/>
              <a:t> </a:t>
            </a:r>
            <a:r>
              <a:rPr lang="en-US" b="0" err="1"/>
              <a:t>tristique</a:t>
            </a:r>
            <a:r>
              <a:rPr lang="en-US" b="0"/>
              <a:t>, </a:t>
            </a:r>
            <a:r>
              <a:rPr lang="en-US" b="0" err="1"/>
              <a:t>orci</a:t>
            </a:r>
            <a:r>
              <a:rPr lang="en-US" b="0"/>
              <a:t> </a:t>
            </a:r>
            <a:r>
              <a:rPr lang="en-US" b="0" err="1"/>
              <a:t>nec</a:t>
            </a:r>
            <a:r>
              <a:rPr lang="en-US" b="0"/>
              <a:t> </a:t>
            </a:r>
            <a:r>
              <a:rPr lang="en-US" b="0" err="1"/>
              <a:t>mollis</a:t>
            </a:r>
            <a:r>
              <a:rPr lang="en-US" b="0"/>
              <a:t> </a:t>
            </a:r>
            <a:r>
              <a:rPr lang="en-US" b="0" err="1"/>
              <a:t>aliquet</a:t>
            </a:r>
            <a:r>
              <a:rPr lang="en-US" b="0"/>
              <a:t>, </a:t>
            </a:r>
            <a:r>
              <a:rPr lang="en-US" b="0" err="1"/>
              <a:t>tortor</a:t>
            </a:r>
            <a:r>
              <a:rPr lang="en-US" b="0"/>
              <a:t> </a:t>
            </a:r>
            <a:r>
              <a:rPr lang="en-US" b="0" err="1"/>
              <a:t>velit</a:t>
            </a:r>
            <a:r>
              <a:rPr lang="en-US" b="0"/>
              <a:t> </a:t>
            </a:r>
            <a:r>
              <a:rPr lang="en-US" b="0" err="1"/>
              <a:t>blandit</a:t>
            </a:r>
            <a:r>
              <a:rPr lang="en-US" b="0"/>
              <a:t> </a:t>
            </a:r>
            <a:r>
              <a:rPr lang="en-US" b="0" err="1"/>
              <a:t>urna</a:t>
            </a:r>
            <a:r>
              <a:rPr lang="en-US" b="0"/>
              <a:t>, sed gravida </a:t>
            </a:r>
            <a:r>
              <a:rPr lang="en-US" b="0" err="1"/>
              <a:t>odio</a:t>
            </a:r>
            <a:r>
              <a:rPr lang="en-US" b="0"/>
              <a:t> </a:t>
            </a:r>
            <a:r>
              <a:rPr lang="en-US" b="0" err="1"/>
              <a:t>quam</a:t>
            </a:r>
            <a:r>
              <a:rPr lang="en-US" b="0"/>
              <a:t> </a:t>
            </a:r>
            <a:r>
              <a:rPr lang="en-US" b="0" err="1"/>
              <a:t>ut</a:t>
            </a:r>
            <a:r>
              <a:rPr lang="en-US" b="0"/>
              <a:t> </a:t>
            </a:r>
            <a:r>
              <a:rPr lang="en-US" b="0" err="1"/>
              <a:t>leo</a:t>
            </a:r>
            <a:r>
              <a:rPr lang="en-US" b="0"/>
              <a:t>.</a:t>
            </a:r>
            <a:endParaRPr lang="en-GB"/>
          </a:p>
          <a:p>
            <a:pPr lvl="0"/>
            <a:endParaRPr lang="en-US"/>
          </a:p>
        </p:txBody>
      </p:sp>
      <p:sp>
        <p:nvSpPr>
          <p:cNvPr id="77" name="Text Placeholder 70">
            <a:extLst>
              <a:ext uri="{FF2B5EF4-FFF2-40B4-BE49-F238E27FC236}">
                <a16:creationId xmlns:a16="http://schemas.microsoft.com/office/drawing/2014/main" id="{049757F1-D506-2C2C-269C-5FC0FDF083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363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8" name="Text Placeholder 70">
            <a:extLst>
              <a:ext uri="{FF2B5EF4-FFF2-40B4-BE49-F238E27FC236}">
                <a16:creationId xmlns:a16="http://schemas.microsoft.com/office/drawing/2014/main" id="{B14F01AA-43F5-F834-B7F6-3949E5206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63795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9" name="Text Placeholder 70">
            <a:extLst>
              <a:ext uri="{FF2B5EF4-FFF2-40B4-BE49-F238E27FC236}">
                <a16:creationId xmlns:a16="http://schemas.microsoft.com/office/drawing/2014/main" id="{6CE067F8-251E-8C0B-ACA3-8B0217FB0B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40363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953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635FA2F-196F-B7E9-F8E7-BA2662EB250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80000" y="512763"/>
            <a:ext cx="11232000" cy="8863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41CCA2-64AC-011A-6E48-D7BAE381437D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80000" y="1808163"/>
            <a:ext cx="11232000" cy="41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303A87-3372-7C52-3A6E-92D7BAAC45F2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9983998" y="6526212"/>
            <a:ext cx="1188000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4166F76A-4900-864D-B9F6-2488814C2A20}" type="datetime1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57ADF3-BF8D-274D-175D-117F148AB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80000" y="6526212"/>
            <a:ext cx="5436000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de-DE"/>
              <a:t>New E.ON PowerPoint Master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28E599-8D88-7F1F-581D-9EE50A461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351999" y="6526212"/>
            <a:ext cx="360001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01FFFE70-FC19-4A94-9D10-0B3C8E890CB2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empower - DO NOT DELETE!!!" hidden="1">
            <a:extLst>
              <a:ext uri="{FF2B5EF4-FFF2-40B4-BE49-F238E27FC236}">
                <a16:creationId xmlns:a16="http://schemas.microsoft.com/office/drawing/2014/main" id="{CD89FD70-3824-0C4D-517B-1E78167FED4E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lvl="0" algn="ctr" defTabSz="540000">
              <a:lnSpc>
                <a:spcPct val="120000"/>
              </a:lnSpc>
              <a:spcAft>
                <a:spcPts val="400"/>
              </a:spcAft>
            </a:pP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04280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0" r:id="rId2"/>
    <p:sldLayoutId id="2147483678" r:id="rId3"/>
    <p:sldLayoutId id="2147483679" r:id="rId4"/>
    <p:sldLayoutId id="2147483680" r:id="rId5"/>
    <p:sldLayoutId id="2147483685" r:id="rId6"/>
    <p:sldLayoutId id="2147483687" r:id="rId7"/>
    <p:sldLayoutId id="2147483681" r:id="rId8"/>
    <p:sldLayoutId id="2147483686" r:id="rId9"/>
    <p:sldLayoutId id="2147483682" r:id="rId10"/>
    <p:sldLayoutId id="2147483656" r:id="rId11"/>
    <p:sldLayoutId id="2147483657" r:id="rId12"/>
    <p:sldLayoutId id="2147483684" r:id="rId13"/>
    <p:sldLayoutId id="2147483691" r:id="rId14"/>
    <p:sldLayoutId id="2147483675" r:id="rId15"/>
    <p:sldLayoutId id="2147483658" r:id="rId16"/>
    <p:sldLayoutId id="2147483671" r:id="rId17"/>
    <p:sldLayoutId id="2147483670" r:id="rId18"/>
    <p:sldLayoutId id="2147483659" r:id="rId19"/>
    <p:sldLayoutId id="2147483660" r:id="rId20"/>
    <p:sldLayoutId id="2147483683" r:id="rId21"/>
    <p:sldLayoutId id="2147483661" r:id="rId22"/>
    <p:sldLayoutId id="2147483664" r:id="rId23"/>
    <p:sldLayoutId id="2147483665" r:id="rId24"/>
    <p:sldLayoutId id="2147483666" r:id="rId25"/>
    <p:sldLayoutId id="2147483667" r:id="rId26"/>
    <p:sldLayoutId id="2147483669" r:id="rId27"/>
    <p:sldLayoutId id="2147483668" r:id="rId28"/>
  </p:sldLayoutIdLst>
  <p:hf hdr="0" dt="0"/>
  <p:txStyles>
    <p:titleStyle>
      <a:lvl1pPr algn="l" defTabSz="5400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Arial" panose="020B0604020202020204" pitchFamily="34" charset="0"/>
        <a:buNone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50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30175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52400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5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23" userDrawn="1">
          <p15:clr>
            <a:srgbClr val="F26B43"/>
          </p15:clr>
        </p15:guide>
        <p15:guide id="8" orient="horz" pos="3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846CA-D200-DE7A-146B-8351520BE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428D90BB-67A5-70ED-F474-5A9EA4CC48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322038E3-A9A5-1086-8926-1B3CB13F6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4" y="2245658"/>
            <a:ext cx="5616575" cy="1056341"/>
          </a:xfrm>
        </p:spPr>
        <p:txBody>
          <a:bodyPr/>
          <a:lstStyle/>
          <a:p>
            <a:r>
              <a:rPr lang="en-GB" dirty="0"/>
              <a:t>Testing </a:t>
            </a:r>
            <a:r>
              <a:rPr lang="en-GB"/>
              <a:t>Approach Overview 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927537-4F4F-0E31-EF4F-4711681A3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512763"/>
            <a:ext cx="11233150" cy="1732896"/>
          </a:xfrm>
        </p:spPr>
        <p:txBody>
          <a:bodyPr/>
          <a:lstStyle/>
          <a:p>
            <a:r>
              <a:rPr lang="en-GB" dirty="0"/>
              <a:t>IGT173 – Gateway Delivery of RPC Data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6F9331-22F2-E23F-AABE-CBCC5E71DC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9732025" y="5799032"/>
            <a:ext cx="1980551" cy="546206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DBA316-DCF6-9A86-04E1-03FC1427A46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 dirty="0"/>
              <a:t>01.07.2024</a:t>
            </a:r>
          </a:p>
        </p:txBody>
      </p:sp>
    </p:spTree>
    <p:extLst>
      <p:ext uri="{BB962C8B-B14F-4D97-AF65-F5344CB8AC3E}">
        <p14:creationId xmlns:p14="http://schemas.microsoft.com/office/powerpoint/2010/main" val="212675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4DE7D4-11D6-4EC2-E554-B6BFA0AC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1999" y="6526212"/>
            <a:ext cx="360001" cy="138499"/>
          </a:xfrm>
        </p:spPr>
        <p:txBody>
          <a:bodyPr/>
          <a:lstStyle/>
          <a:p>
            <a:fld id="{01FFFE70-FC19-4A94-9D10-0B3C8E890CB2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9F2F7-3DF4-6CF3-9BD8-9C267B4F5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5" y="1807199"/>
            <a:ext cx="11232000" cy="4538037"/>
          </a:xfrm>
        </p:spPr>
        <p:txBody>
          <a:bodyPr/>
          <a:lstStyle/>
          <a:p>
            <a:r>
              <a:rPr lang="en-US" dirty="0"/>
              <a:t>Modification IGT173 aims to update the mechanism of delivery of the RPC files from email/portal to IX delivery. </a:t>
            </a:r>
          </a:p>
          <a:p>
            <a:endParaRPr lang="en-US" dirty="0"/>
          </a:p>
          <a:p>
            <a:r>
              <a:rPr lang="en-US" dirty="0"/>
              <a:t>IGT173 has been approved by the IGT UNC Panel, and XRN 5720 has been approved by the DSC Committee. Both changes are targeting the Nov 2024 release for implementation. </a:t>
            </a:r>
          </a:p>
          <a:p>
            <a:endParaRPr lang="en-US" dirty="0"/>
          </a:p>
          <a:p>
            <a:r>
              <a:rPr lang="en-US" dirty="0"/>
              <a:t>To support delivery, a testing window for volunteering parties is being created ahead of delivery. </a:t>
            </a:r>
          </a:p>
          <a:p>
            <a:endParaRPr lang="en-US" dirty="0"/>
          </a:p>
          <a:p>
            <a:r>
              <a:rPr lang="en-US" dirty="0"/>
              <a:t>Only a small number of parties have expressed interest in testing as part of the modification responses. </a:t>
            </a:r>
          </a:p>
          <a:p>
            <a:endParaRPr lang="en-US" dirty="0"/>
          </a:p>
          <a:p>
            <a:r>
              <a:rPr lang="en-US" dirty="0"/>
              <a:t>Pre implementation testing is not planned for all IGT modifications; the approach for IGT173 will be bespoke. As part of IGT173 approval, the testing approach will require panel review ahead of commencement of the testing window. </a:t>
            </a:r>
            <a:br>
              <a:rPr lang="en-US" dirty="0"/>
            </a:b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13884D-D2C8-9B52-74E7-998BF51BD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83172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9A4EF4-E9C1-EE97-85DA-17EDC1B5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13660-F511-4FB6-CE91-086DDDD0D6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5" y="1004767"/>
            <a:ext cx="11232000" cy="565994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window duration – suggestion 3 weeks (may conclude quicker).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Proposer has asked Xoserve if testing window can be made available to align to the IGTs Oct billing run (for Sept) – awaiting response/confirmation.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window commencement date – suggestion 7</a:t>
            </a:r>
            <a:r>
              <a:rPr lang="en-GB" sz="1200" baseline="30000" dirty="0"/>
              <a:t>th</a:t>
            </a:r>
            <a:r>
              <a:rPr lang="en-GB" sz="1200" dirty="0"/>
              <a:t> – 25</a:t>
            </a:r>
            <a:r>
              <a:rPr lang="en-GB" sz="1200" baseline="30000" dirty="0"/>
              <a:t>th</a:t>
            </a:r>
            <a:r>
              <a:rPr lang="en-GB" sz="1200" dirty="0"/>
              <a:t> October.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TBC once Xoserve have confirmed if dates are achievable.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Workgroup recommendation that the testing scenarios deliver confidence for the approved business rules. </a:t>
            </a:r>
          </a:p>
          <a:p>
            <a:pPr marL="558900" lvl="1" indent="-342900"/>
            <a:r>
              <a:rPr lang="en-GB" sz="1200" dirty="0"/>
              <a:t>Do any additional scenario tests need including for any of the business rules? 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Action for parties to consider this – to be finalised at Aug meeting.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parties want to test anything which is outside of the stated business rules? </a:t>
            </a:r>
          </a:p>
          <a:p>
            <a:pPr marL="558900" lvl="1" indent="-342900"/>
            <a:r>
              <a:rPr lang="en-GB" sz="1200" dirty="0"/>
              <a:t>An example of this is a file which is an inconsistent file size e.g. 10 x larger than normal.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Action for parties to consider this – to be finalised at Aug meeting.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parties – so far 2 x IGT and 2 x Shipper volunteers, anyone else?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Updated to 3 x IGT volunteers during July meeting, action for final participants for Aug meeting when approach will hopefully be finalised.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volunteering parties want to test with all participants or use a buddy system?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July meeting recommended replicating live so all participants in testing would sent / receive files rather than buddy up.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volunteering parties want to have daily check in calls or another frequency?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Actions for parties to consider this – to be finalised at Aug meeting.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How do workgroup and volunteering parties want to capture testing evidence?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Actions for parties to consider this – to be finalised at Aug meeting.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How do workgroup and volunteering parties want to recommend release implementation to Panel?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Actions for parties to consider this – to be finalised at Aug meeting. Additional consideration of panel dates raised by code administrator. </a:t>
            </a:r>
          </a:p>
          <a:p>
            <a:endParaRPr lang="en-GB" dirty="0"/>
          </a:p>
          <a:p>
            <a:endParaRPr lang="en-GB" dirty="0"/>
          </a:p>
          <a:p>
            <a:pPr marL="342900" indent="-342900">
              <a:buAutoNum type="arabicParenR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DDEB01-0F48-CE96-13F3-35CAA5A9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Workgroup considerations /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88159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870A9F-FB88-ED48-EDF5-FD32525A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AFA383-E853-A140-2437-C3EB9E33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D2EC2A-2BB1-23AC-D9CB-24DA81F78A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Testing data to be dummy rather than live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rgbClr val="0093F5"/>
                </a:solidFill>
              </a:rPr>
              <a:t>Workgroup supported using test data and agreed to add it as a note to the scenario tests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B3E75B-40A2-78E3-8F1B-3075CE0F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Workgroup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580968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CA17E3-9F71-B1E2-2B3D-4299A532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0A428-9CB5-6EEE-F091-740948C7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en-GB" dirty="0"/>
              <a:t>The IGTs can successfully create a file using the guidance documentation.</a:t>
            </a:r>
          </a:p>
          <a:p>
            <a:pPr marL="342900" indent="-342900">
              <a:buAutoNum type="arabicParenR" startAt="2"/>
            </a:pPr>
            <a:r>
              <a:rPr lang="en-GB" dirty="0"/>
              <a:t>Files are successfully cascaded between the IGT / CDSP / Shipper with successful notifications issued.</a:t>
            </a:r>
          </a:p>
          <a:p>
            <a:pPr marL="342900" indent="-342900">
              <a:buAutoNum type="arabicParenR" startAt="3"/>
            </a:pPr>
            <a:r>
              <a:rPr lang="en-GB" dirty="0"/>
              <a:t>Files with invalid file extensions fail as expected and unsuccessful notifications are issued.</a:t>
            </a:r>
          </a:p>
          <a:p>
            <a:pPr marL="342900" indent="-342900">
              <a:buAutoNum type="arabicParenR" startAt="4"/>
            </a:pPr>
            <a:r>
              <a:rPr lang="en-GB" dirty="0"/>
              <a:t>Files with invalid naming conventions fail as expected and unsuccessful notifications are issued. </a:t>
            </a:r>
          </a:p>
          <a:p>
            <a:pPr marL="342900" indent="-342900">
              <a:buAutoNum type="arabicParenR" startAt="5"/>
            </a:pPr>
            <a:r>
              <a:rPr lang="en-GB" dirty="0"/>
              <a:t>Files with incorrect file numberings e.g. TKAB1234 fail and unsuccessful notifications are issued. </a:t>
            </a:r>
          </a:p>
          <a:p>
            <a:pPr marL="342900" indent="-342900">
              <a:buAutoNum type="arabicParenR" startAt="5"/>
            </a:pPr>
            <a:endParaRPr lang="en-GB" dirty="0"/>
          </a:p>
          <a:p>
            <a:r>
              <a:rPr lang="en-GB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File naming for testing use ‘TN’ rather than production ‘PN’ naming. Should PN files be used this may result in files be loaded into parties live environments.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93F5"/>
                </a:solidFill>
              </a:rPr>
              <a:t>File data to contain test/dummy data rather than replicating live billing data.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AC9F9C-090D-E516-2876-0B8659FB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 High-Level Testing Scenarios </a:t>
            </a:r>
          </a:p>
        </p:txBody>
      </p:sp>
    </p:spTree>
    <p:extLst>
      <p:ext uri="{BB962C8B-B14F-4D97-AF65-F5344CB8AC3E}">
        <p14:creationId xmlns:p14="http://schemas.microsoft.com/office/powerpoint/2010/main" val="216600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F2A4FF-BEA7-7C4A-2FA0-A3CA299C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6</a:t>
            </a:fld>
            <a:endParaRPr lang="de-DE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2776D1-F26A-FF71-5F95-697AA47C170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08580455"/>
              </p:ext>
            </p:extLst>
          </p:nvPr>
        </p:nvGraphicFramePr>
        <p:xfrm>
          <a:off x="480438" y="1153477"/>
          <a:ext cx="11231562" cy="51917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81627">
                  <a:extLst>
                    <a:ext uri="{9D8B030D-6E8A-4147-A177-3AD203B41FA5}">
                      <a16:colId xmlns:a16="http://schemas.microsoft.com/office/drawing/2014/main" val="3728151564"/>
                    </a:ext>
                  </a:extLst>
                </a:gridCol>
                <a:gridCol w="1427584">
                  <a:extLst>
                    <a:ext uri="{9D8B030D-6E8A-4147-A177-3AD203B41FA5}">
                      <a16:colId xmlns:a16="http://schemas.microsoft.com/office/drawing/2014/main" val="463776830"/>
                    </a:ext>
                  </a:extLst>
                </a:gridCol>
                <a:gridCol w="8222351">
                  <a:extLst>
                    <a:ext uri="{9D8B030D-6E8A-4147-A177-3AD203B41FA5}">
                      <a16:colId xmlns:a16="http://schemas.microsoft.com/office/drawing/2014/main" val="35646874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Business 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Scenario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 &amp;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 only test for creating the file to send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23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IGT, Shipper and CDSP test confirming successful IX delivery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84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86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IGTs may want to add in scenarios to test, no current scenarios captured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6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 2 &amp;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IGT, Shipper and CDSP tests for valid and invalid scenarios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6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 &amp;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IGT, Shipper and CDSP tests for valid and invalid scenarios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84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scenarios currently outlined as timing of the test window does not reflect live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840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Avoidance of date statement, no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315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Offline process, no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480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97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5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scenarios as this rule is around completing testing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922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scenarios as this is relates to the post implementation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332113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AE2686D-F605-713C-8E57-996D488A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Rules Testing </a:t>
            </a:r>
          </a:p>
        </p:txBody>
      </p:sp>
    </p:spTree>
    <p:extLst>
      <p:ext uri="{BB962C8B-B14F-4D97-AF65-F5344CB8AC3E}">
        <p14:creationId xmlns:p14="http://schemas.microsoft.com/office/powerpoint/2010/main" val="2322767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9176567D-7CF6-3F15-32C6-A87DB36FC2E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BBC02D-79D1-7BBF-20A9-E710B3A7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0" y="6858000"/>
            <a:ext cx="0" cy="0"/>
          </a:xfrm>
        </p:spPr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90FDDD-3D4A-217D-A9BA-24D0EBBA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92000" y="6858000"/>
            <a:ext cx="0" cy="0"/>
          </a:xfrm>
        </p:spPr>
        <p:txBody>
          <a:bodyPr/>
          <a:lstStyle/>
          <a:p>
            <a:fld id="{01FFFE70-FC19-4A94-9D10-0B3C8E890CB2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3488AB-D314-093B-7FFE-612860F13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448780"/>
            <a:ext cx="11233150" cy="3545586"/>
          </a:xfrm>
        </p:spPr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4F8412C5-EFDE-8353-01F2-6E4ED7CD44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8802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RESENTATION_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SKIPVERSION" val="01.01.0001 00:00:00"/>
  <p:tag name="MIO_UPDATE" val="True"/>
  <p:tag name="MIO_FALLBACK_LAYOUT" val="10"/>
  <p:tag name="MIO_SHOW_DATE" val="False"/>
  <p:tag name="MIO_SHOW_FOOTER" val="False"/>
  <p:tag name="MIO_SHOW_PAGENUMBER" val="False"/>
  <p:tag name="MIO_AVOID_BLANK_LAYOUT" val="False"/>
  <p:tag name="MIO_CD_LAYOUT_VALID_AREA" val="False"/>
  <p:tag name="MIO_EMBED_FONT" val="False"/>
  <p:tag name="MIO_MATCH_COLOR_SCHEME" val="False"/>
  <p:tag name="MIO_EKGUID" val="eb6f9806-6aca-42a5-a15d-21eb542aa4f3"/>
  <p:tag name="MIO_DBID" val="D7590C14-188D-4365-94A4-B777FB29057E"/>
  <p:tag name="MIO_OBJECTNAME" val="# E.ON"/>
  <p:tag name="MIO_NUMBER_OF_VALID_LAYOUTS" val="27"/>
  <p:tag name="MIO_VERSION" val="20.06.2023 11:00:13"/>
  <p:tag name="MIO_LASTDOWNLOADED" val="01.08.2023 07:08:57.546"/>
  <p:tag name="MIO_CDID" val="4d0307e6-a3f9-4dd6-817a-a971db26404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E.ON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72000" tIns="72000" rIns="72000" bIns="72000" rtlCol="0" anchor="ctr"/>
      <a:lstStyle>
        <a:defPPr algn="ctr" defTabSz="540000">
          <a:lnSpc>
            <a:spcPct val="120000"/>
          </a:lnSpc>
          <a:spcAft>
            <a:spcPts val="400"/>
          </a:spcAft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 defTabSz="540000">
          <a:lnSpc>
            <a:spcPct val="120000"/>
          </a:lnSpc>
          <a:spcAft>
            <a:spcPts val="400"/>
          </a:spcAft>
          <a:defRPr dirty="0"/>
        </a:defPPr>
      </a:lstStyle>
    </a:txDef>
  </a:objectDefaults>
  <a:extraClrSchemeLst/>
  <a:custClrLst>
    <a:custClr name="Red 100">
      <a:srgbClr val="F6E5DC"/>
    </a:custClr>
    <a:custClr name="Red 200">
      <a:srgbClr val="F6C1B0"/>
    </a:custClr>
    <a:custClr name="Red 300">
      <a:srgbClr val="F59A86"/>
    </a:custClr>
    <a:custClr name="Red 400">
      <a:srgbClr val="F05B48"/>
    </a:custClr>
    <a:custClr name="Red 500">
      <a:srgbClr val="EA1B0A"/>
    </a:custClr>
    <a:custClr name="Red 600">
      <a:srgbClr val="C41708"/>
    </a:custClr>
    <a:custClr name="Red 700">
      <a:srgbClr val="9D1207"/>
    </a:custClr>
    <a:custClr name="Red 800">
      <a:srgbClr val="750E05"/>
    </a:custClr>
    <a:custClr name="Red 900">
      <a:srgbClr val="4E0903"/>
    </a:custClr>
    <a:custClr>
      <a:srgbClr val="FFFFFF"/>
    </a:custClr>
    <a:custClr name="Purple 100">
      <a:srgbClr val="F0D8EB"/>
    </a:custClr>
    <a:custClr name="Purple 200">
      <a:srgbClr val="DBA6D1"/>
    </a:custClr>
    <a:custClr name="Purple 300">
      <a:srgbClr val="CA6FBA"/>
    </a:custClr>
    <a:custClr name="Purple 400">
      <a:srgbClr val="B0429D"/>
    </a:custClr>
    <a:custClr name="Purple 500">
      <a:srgbClr val="961482"/>
    </a:custClr>
    <a:custClr name="Purple 600">
      <a:srgbClr val="821171"/>
    </a:custClr>
    <a:custClr name="Purple 700">
      <a:srgbClr val="710F62"/>
    </a:custClr>
    <a:custClr name="Purple 800">
      <a:srgbClr val="5F0C52"/>
    </a:custClr>
    <a:custClr name="Purple 900">
      <a:srgbClr val="4D0A42"/>
    </a:custClr>
    <a:custClr>
      <a:srgbClr val="FFFFFF"/>
    </a:custClr>
    <a:custClr name="Grey 100">
      <a:srgbClr val="F8F5F2"/>
    </a:custClr>
    <a:custClr name="Grey 200">
      <a:srgbClr val="F0EBE5"/>
    </a:custClr>
    <a:custClr name="Grey 300">
      <a:srgbClr val="D7D0CC"/>
    </a:custClr>
    <a:custClr name="Grey 400">
      <a:srgbClr val="B3ACA9"/>
    </a:custClr>
    <a:custClr name="Grey 500">
      <a:srgbClr val="958D8B"/>
    </a:custClr>
    <a:custClr name="Grey 600">
      <a:srgbClr val="767676"/>
    </a:custClr>
    <a:custClr name="Grey 700">
      <a:srgbClr val="5C5C5C"/>
    </a:custClr>
    <a:custClr name="Grey 800">
      <a:srgbClr val="404040"/>
    </a:custClr>
    <a:custClr name="Grey 900">
      <a:srgbClr val="262626"/>
    </a:custClr>
    <a:custClr>
      <a:srgbClr val="FFFFFF"/>
    </a:custClr>
    <a:custClr name="Blue 100">
      <a:srgbClr val="CCEBFF"/>
    </a:custClr>
    <a:custClr name="Blue 200">
      <a:srgbClr val="A3DAFF"/>
    </a:custClr>
    <a:custClr name="Blue 300">
      <a:srgbClr val="7ACAFF"/>
    </a:custClr>
    <a:custClr name="Blue 400">
      <a:srgbClr val="52BAFF"/>
    </a:custClr>
    <a:custClr name="Blue 500">
      <a:srgbClr val="27A9FF"/>
    </a:custClr>
    <a:custClr name="Blue 600">
      <a:srgbClr val="0093F5"/>
    </a:custClr>
    <a:custClr name="Blue 700">
      <a:srgbClr val="0075C2"/>
    </a:custClr>
    <a:custClr name="Blue 800">
      <a:srgbClr val="00568F"/>
    </a:custClr>
    <a:custClr name="Blue 900">
      <a:srgbClr val="00375C"/>
    </a:custClr>
    <a:custClr>
      <a:srgbClr val="FFFFFF"/>
    </a:custClr>
  </a:custClrLst>
  <a:extLst>
    <a:ext uri="{05A4C25C-085E-4340-85A3-A5531E510DB2}">
      <thm15:themeFamily xmlns:thm15="http://schemas.microsoft.com/office/thememl/2012/main" name="EON_Presentation.potx" id="{DF8E845A-5D12-4081-9F64-0316D9C40326}" vid="{18658613-AEAC-420B-BBCC-8E65C7B71D73}"/>
    </a:ext>
  </a:extLst>
</a:theme>
</file>

<file path=ppt/theme/theme2.xml><?xml version="1.0" encoding="utf-8"?>
<a:theme xmlns:a="http://schemas.openxmlformats.org/drawingml/2006/main" name="Office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E56161DB05C4488188F41286798B95" ma:contentTypeVersion="14" ma:contentTypeDescription="Create a new document." ma:contentTypeScope="" ma:versionID="653140344680330b162409660598db4d">
  <xsd:schema xmlns:xsd="http://www.w3.org/2001/XMLSchema" xmlns:xs="http://www.w3.org/2001/XMLSchema" xmlns:p="http://schemas.microsoft.com/office/2006/metadata/properties" xmlns:ns2="ffd4968f-9387-4b8c-969c-1577143d9579" xmlns:ns3="808e7e3d-2c51-4b8d-87af-296daf512c60" targetNamespace="http://schemas.microsoft.com/office/2006/metadata/properties" ma:root="true" ma:fieldsID="d1638e970f3fc5ee02c6f453e32991d6" ns2:_="" ns3:_="">
    <xsd:import namespace="ffd4968f-9387-4b8c-969c-1577143d9579"/>
    <xsd:import namespace="808e7e3d-2c51-4b8d-87af-296daf512c6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d4968f-9387-4b8c-969c-1577143d95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d7b7d2-ff73-4e2a-8bf5-1c01b67f84ca}" ma:internalName="TaxCatchAll" ma:showField="CatchAllData" ma:web="ffd4968f-9387-4b8c-969c-1577143d9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e7e3d-2c51-4b8d-87af-296daf512c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ed2bc115-f314-4df2-a102-4eef0e4978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e7e3d-2c51-4b8d-87af-296daf512c60">
      <Terms xmlns="http://schemas.microsoft.com/office/infopath/2007/PartnerControls"/>
    </lcf76f155ced4ddcb4097134ff3c332f>
    <TaxCatchAll xmlns="ffd4968f-9387-4b8c-969c-1577143d9579" xsi:nil="true"/>
    <SharedWithUsers xmlns="ffd4968f-9387-4b8c-969c-1577143d9579">
      <UserInfo>
        <DisplayName>Sebastian Emmel (Peter Schmidt Group)</DisplayName>
        <AccountId>20</AccountId>
        <AccountType/>
      </UserInfo>
      <UserInfo>
        <DisplayName>Fabio Prata (Peter Schmidt Group)</DisplayName>
        <AccountId>28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9575DA2-38B3-4D6C-BE45-A5618476C8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C67645-6295-45EF-8DA1-CA3F5B6FF0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d4968f-9387-4b8c-969c-1577143d9579"/>
    <ds:schemaRef ds:uri="808e7e3d-2c51-4b8d-87af-296daf512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B9F5CF-2DCE-49DD-AA36-81101D395492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6bd85ca3-a648-4808-98f4-fd769bced636"/>
    <ds:schemaRef ds:uri="873adf82-8543-45de-ab67-3985070cb6ec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808e7e3d-2c51-4b8d-87af-296daf512c60"/>
    <ds:schemaRef ds:uri="ffd4968f-9387-4b8c-969c-1577143d9579"/>
  </ds:schemaRefs>
</ds:datastoreItem>
</file>

<file path=docMetadata/LabelInfo.xml><?xml version="1.0" encoding="utf-8"?>
<clbl:labelList xmlns:clbl="http://schemas.microsoft.com/office/2020/mipLabelMetadata">
  <clbl:label id="{42f063bf-ce3a-473c-8609-3866002c85b0}" enabled="1" method="Standard" siteId="{b914a242-e718-443b-a47c-6b4c649d8c0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EON_Presentation</Template>
  <TotalTime>1706</TotalTime>
  <Words>834</Words>
  <Application>Microsoft Office PowerPoint</Application>
  <PresentationFormat>Widescreen</PresentationFormat>
  <Paragraphs>102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EON Brix Sans</vt:lpstr>
      <vt:lpstr>Wingdings</vt:lpstr>
      <vt:lpstr>EON Office Head</vt:lpstr>
      <vt:lpstr>E.ON</vt:lpstr>
      <vt:lpstr>IGT173 – Gateway Delivery of RPC Data</vt:lpstr>
      <vt:lpstr>Background</vt:lpstr>
      <vt:lpstr>Workgroup considerations / recommendations</vt:lpstr>
      <vt:lpstr>Additional Workgroup Considerations</vt:lpstr>
      <vt:lpstr>Initial High-Level Testing Scenarios </vt:lpstr>
      <vt:lpstr>Business Rules Testing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E.ON PowerPoint</dc:title>
  <dc:creator>Dudley, Kirsty</dc:creator>
  <dc:description/>
  <cp:lastModifiedBy>Dudley, Kirsty</cp:lastModifiedBy>
  <cp:revision>3</cp:revision>
  <dcterms:created xsi:type="dcterms:W3CDTF">2024-06-28T12:32:07Z</dcterms:created>
  <dcterms:modified xsi:type="dcterms:W3CDTF">2024-07-15T12:13:54Z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0x010100D2E56161DB05C4488188F41286798B95</vt:lpwstr>
  </property>
  <property fmtid="{D5CDD505-2E9C-101B-9397-08002B2CF9AE}" pid="3" name="MediaServiceImageTags">
    <vt:lpwstr/>
  </property>
</Properties>
</file>