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1" r:id="rId2"/>
    <p:sldId id="263" r:id="rId3"/>
    <p:sldId id="275" r:id="rId4"/>
    <p:sldId id="27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0"/>
  </p:normalViewPr>
  <p:slideViewPr>
    <p:cSldViewPr>
      <p:cViewPr varScale="1">
        <p:scale>
          <a:sx n="111" d="100"/>
          <a:sy n="111" d="100"/>
        </p:scale>
        <p:origin x="-166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0AAA96-74E7-41DA-AE4A-96EAA9B72AAE}" type="datetimeFigureOut">
              <a:rPr lang="en-GB" smtClean="0"/>
              <a:pPr/>
              <a:t>09/01/2014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D5F19-D150-45A6-8D67-2198332549E0}" type="slidenum">
              <a:rPr lang="en-GB" smtClean="0"/>
              <a:pPr/>
              <a:t>‹#›</a:t>
            </a:fld>
            <a:endParaRPr lang="en-GB"/>
          </a:p>
        </p:txBody>
      </p:sp>
    </p:spTree>
    <p:extLst>
      <p:ext uri="{BB962C8B-B14F-4D97-AF65-F5344CB8AC3E}">
        <p14:creationId xmlns="" xmlns:p14="http://schemas.microsoft.com/office/powerpoint/2010/main" val="4005918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C08001-CD43-4376-A035-DF1B5ED95A79}" type="datetimeFigureOut">
              <a:rPr lang="en-GB" smtClean="0"/>
              <a:pPr/>
              <a:t>09/01/2014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32667-3C70-456F-846A-1A4232D5C3A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C08001-CD43-4376-A035-DF1B5ED95A79}" type="datetimeFigureOut">
              <a:rPr lang="en-GB" smtClean="0"/>
              <a:pPr/>
              <a:t>09/01/2014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32667-3C70-456F-846A-1A4232D5C3A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C08001-CD43-4376-A035-DF1B5ED95A79}" type="datetimeFigureOut">
              <a:rPr lang="en-GB" smtClean="0"/>
              <a:pPr/>
              <a:t>09/01/2014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32667-3C70-456F-846A-1A4232D5C3AF}"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En blanco">
    <p:spTree>
      <p:nvGrpSpPr>
        <p:cNvPr id="1" name=""/>
        <p:cNvGrpSpPr/>
        <p:nvPr/>
      </p:nvGrpSpPr>
      <p:grpSpPr>
        <a:xfrm>
          <a:off x="0" y="0"/>
          <a:ext cx="0" cy="0"/>
          <a:chOff x="0" y="0"/>
          <a:chExt cx="0" cy="0"/>
        </a:xfrm>
      </p:grpSpPr>
      <p:pic>
        <p:nvPicPr>
          <p:cNvPr id="2" name="Picture 2" descr="Z:\IDENTIDAD GRÁFICA DE LA IMAGEN\PlataformaOn-line\ESQUEMA_PORTAL\ScottishPower\_SP_Templates\diapo1-01.png"/>
          <p:cNvPicPr>
            <a:picLocks noChangeAspect="1" noChangeArrowheads="1"/>
          </p:cNvPicPr>
          <p:nvPr userDrawn="1"/>
        </p:nvPicPr>
        <p:blipFill>
          <a:blip r:embed="rId2" cstate="print"/>
          <a:srcRect/>
          <a:stretch>
            <a:fillRect/>
          </a:stretch>
        </p:blipFill>
        <p:spPr bwMode="auto">
          <a:xfrm>
            <a:off x="1587" y="0"/>
            <a:ext cx="9142413" cy="6856413"/>
          </a:xfrm>
          <a:prstGeom prst="rect">
            <a:avLst/>
          </a:prstGeom>
          <a:noFill/>
          <a:ln w="9525">
            <a:noFill/>
            <a:miter lim="800000"/>
            <a:headEnd/>
            <a:tailEnd/>
          </a:ln>
        </p:spPr>
      </p:pic>
      <p:pic>
        <p:nvPicPr>
          <p:cNvPr id="3" name="6 Imagen" descr="diapo1-01-01.png"/>
          <p:cNvPicPr>
            <a:picLocks noChangeAspect="1"/>
          </p:cNvPicPr>
          <p:nvPr userDrawn="1"/>
        </p:nvPicPr>
        <p:blipFill>
          <a:blip r:embed="rId3" cstate="print"/>
          <a:srcRect r="95068"/>
          <a:stretch>
            <a:fillRect/>
          </a:stretch>
        </p:blipFill>
        <p:spPr bwMode="auto">
          <a:xfrm>
            <a:off x="0" y="0"/>
            <a:ext cx="450850" cy="6858000"/>
          </a:xfrm>
          <a:prstGeom prst="rect">
            <a:avLst/>
          </a:prstGeom>
          <a:noFill/>
          <a:ln w="9525">
            <a:noFill/>
            <a:miter lim="800000"/>
            <a:headEnd/>
            <a:tailEnd/>
          </a:ln>
        </p:spPr>
      </p:pic>
      <p:pic>
        <p:nvPicPr>
          <p:cNvPr id="4" name="Picture 3" descr="Z:\IDENTIDAD GRÁFICA DE LA IMAGEN\PlataformaOn-line\ESQUEMA_PORTAL\ScottishPower\_SP_logos\Screen_RGB\jpg\SP_V_Pos_RGB.jpg"/>
          <p:cNvPicPr>
            <a:picLocks noChangeAspect="1" noChangeArrowheads="1"/>
          </p:cNvPicPr>
          <p:nvPr userDrawn="1"/>
        </p:nvPicPr>
        <p:blipFill>
          <a:blip r:embed="rId4" cstate="print"/>
          <a:srcRect/>
          <a:stretch>
            <a:fillRect/>
          </a:stretch>
        </p:blipFill>
        <p:spPr bwMode="auto">
          <a:xfrm>
            <a:off x="7507288" y="77788"/>
            <a:ext cx="1435100" cy="558800"/>
          </a:xfrm>
          <a:prstGeom prst="rect">
            <a:avLst/>
          </a:prstGeom>
          <a:noFill/>
          <a:ln w="9525">
            <a:noFill/>
            <a:miter lim="800000"/>
            <a:headEnd/>
            <a:tailEnd/>
          </a:ln>
        </p:spPr>
      </p:pic>
      <p:sp>
        <p:nvSpPr>
          <p:cNvPr id="5" name="Marcador de pie de página 4"/>
          <p:cNvSpPr txBox="1">
            <a:spLocks/>
          </p:cNvSpPr>
          <p:nvPr userDrawn="1"/>
        </p:nvSpPr>
        <p:spPr>
          <a:xfrm>
            <a:off x="8253413" y="6613525"/>
            <a:ext cx="822325" cy="231775"/>
          </a:xfrm>
          <a:prstGeom prst="rect">
            <a:avLst/>
          </a:prstGeom>
        </p:spPr>
        <p:txBody>
          <a:bodyPr lIns="0" tIns="0" rIns="0" bIns="0"/>
          <a:lstStyle/>
          <a:p>
            <a:pPr algn="r">
              <a:defRPr/>
            </a:pPr>
            <a:fld id="{D4EBD04C-F2D2-49B3-91EA-B9C66813ABC5}" type="slidenum">
              <a:rPr lang="en-US" sz="1000" u="none">
                <a:solidFill>
                  <a:srgbClr val="5C881A"/>
                </a:solidFill>
                <a:ea typeface="ＭＳ Ｐゴシック" pitchFamily="34" charset="-128"/>
                <a:cs typeface="Arial" pitchFamily="34" charset="0"/>
              </a:rPr>
              <a:pPr algn="r">
                <a:defRPr/>
              </a:pPr>
              <a:t>‹#›</a:t>
            </a:fld>
            <a:endParaRPr lang="en-US" sz="1000" u="none" dirty="0">
              <a:solidFill>
                <a:srgbClr val="5C881A"/>
              </a:solidFill>
              <a:ea typeface="ＭＳ Ｐゴシック" pitchFamily="34" charset="-128"/>
              <a:cs typeface="Arial" pitchFamily="34" charset="0"/>
            </a:endParaRPr>
          </a:p>
        </p:txBody>
      </p:sp>
      <p:sp>
        <p:nvSpPr>
          <p:cNvPr id="6" name="Footer Placeholder 3"/>
          <p:cNvSpPr>
            <a:spLocks noGrp="1"/>
          </p:cNvSpPr>
          <p:nvPr userDrawn="1">
            <p:ph type="ftr" sz="quarter" idx="10"/>
          </p:nvPr>
        </p:nvSpPr>
        <p:spPr>
          <a:xfrm>
            <a:off x="444500" y="6462713"/>
            <a:ext cx="2260600" cy="271462"/>
          </a:xfrm>
          <a:prstGeom prst="rect">
            <a:avLst/>
          </a:prstGeom>
          <a:noFill/>
        </p:spPr>
        <p:txBody>
          <a:bodyPr/>
          <a:lstStyle>
            <a:lvl1pPr>
              <a:defRPr sz="1100" u="none">
                <a:solidFill>
                  <a:schemeClr val="tx2"/>
                </a:solidFill>
              </a:defRPr>
            </a:lvl1pPr>
          </a:lstStyle>
          <a:p>
            <a:r>
              <a:rPr lang="en-GB" dirty="0" smtClean="0"/>
              <a:t>Internal Audit Report 12/XX</a:t>
            </a:r>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grpSp>
        <p:nvGrpSpPr>
          <p:cNvPr id="2" name="5 Grupo"/>
          <p:cNvGrpSpPr>
            <a:grpSpLocks/>
          </p:cNvGrpSpPr>
          <p:nvPr userDrawn="1"/>
        </p:nvGrpSpPr>
        <p:grpSpPr bwMode="auto">
          <a:xfrm>
            <a:off x="0" y="1588"/>
            <a:ext cx="9144000" cy="6856412"/>
            <a:chOff x="0" y="1588"/>
            <a:chExt cx="9144000" cy="6856412"/>
          </a:xfrm>
        </p:grpSpPr>
        <p:pic>
          <p:nvPicPr>
            <p:cNvPr id="3" name="2 Imagen" descr="FondoportadamundoOK-01.png"/>
            <p:cNvPicPr>
              <a:picLocks noChangeAspect="1"/>
            </p:cNvPicPr>
            <p:nvPr userDrawn="1"/>
          </p:nvPicPr>
          <p:blipFill>
            <a:blip r:embed="rId2" cstate="print"/>
            <a:srcRect r="5589"/>
            <a:stretch>
              <a:fillRect/>
            </a:stretch>
          </p:blipFill>
          <p:spPr bwMode="auto">
            <a:xfrm>
              <a:off x="0" y="1588"/>
              <a:ext cx="9144000" cy="6856412"/>
            </a:xfrm>
            <a:prstGeom prst="rect">
              <a:avLst/>
            </a:prstGeom>
            <a:noFill/>
            <a:ln w="9525">
              <a:noFill/>
              <a:miter lim="800000"/>
              <a:headEnd/>
              <a:tailEnd/>
            </a:ln>
          </p:spPr>
        </p:pic>
        <p:pic>
          <p:nvPicPr>
            <p:cNvPr id="4" name="Picture 2" descr="Z:\IDENTIDAD GRÁFICA DE LA IMAGEN\PlataformaOn-line\ESQUEMA_PORTAL\ScottishPower\_SP_logos\Onda_Ripple\SP_Ripple.png"/>
            <p:cNvPicPr>
              <a:picLocks noChangeAspect="1" noChangeArrowheads="1"/>
            </p:cNvPicPr>
            <p:nvPr userDrawn="1"/>
          </p:nvPicPr>
          <p:blipFill>
            <a:blip r:embed="rId3" cstate="print"/>
            <a:srcRect/>
            <a:stretch>
              <a:fillRect/>
            </a:stretch>
          </p:blipFill>
          <p:spPr bwMode="auto">
            <a:xfrm>
              <a:off x="4640263" y="1803400"/>
              <a:ext cx="4483100" cy="5054600"/>
            </a:xfrm>
            <a:prstGeom prst="rect">
              <a:avLst/>
            </a:prstGeom>
            <a:noFill/>
            <a:ln w="9525">
              <a:noFill/>
              <a:miter lim="800000"/>
              <a:headEnd/>
              <a:tailEnd/>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C08001-CD43-4376-A035-DF1B5ED95A79}" type="datetimeFigureOut">
              <a:rPr lang="en-GB" smtClean="0"/>
              <a:pPr/>
              <a:t>09/01/2014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32667-3C70-456F-846A-1A4232D5C3A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C08001-CD43-4376-A035-DF1B5ED95A79}" type="datetimeFigureOut">
              <a:rPr lang="en-GB" smtClean="0"/>
              <a:pPr/>
              <a:t>09/01/2014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32667-3C70-456F-846A-1A4232D5C3A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C08001-CD43-4376-A035-DF1B5ED95A79}" type="datetimeFigureOut">
              <a:rPr lang="en-GB" smtClean="0"/>
              <a:pPr/>
              <a:t>09/01/2014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A32667-3C70-456F-846A-1A4232D5C3A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C08001-CD43-4376-A035-DF1B5ED95A79}" type="datetimeFigureOut">
              <a:rPr lang="en-GB" smtClean="0"/>
              <a:pPr/>
              <a:t>09/01/2014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A32667-3C70-456F-846A-1A4232D5C3A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C08001-CD43-4376-A035-DF1B5ED95A79}" type="datetimeFigureOut">
              <a:rPr lang="en-GB" smtClean="0"/>
              <a:pPr/>
              <a:t>09/01/2014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A32667-3C70-456F-846A-1A4232D5C3A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08001-CD43-4376-A035-DF1B5ED95A79}" type="datetimeFigureOut">
              <a:rPr lang="en-GB" smtClean="0"/>
              <a:pPr/>
              <a:t>09/01/2014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A32667-3C70-456F-846A-1A4232D5C3A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C08001-CD43-4376-A035-DF1B5ED95A79}" type="datetimeFigureOut">
              <a:rPr lang="en-GB" smtClean="0"/>
              <a:pPr/>
              <a:t>09/01/2014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A32667-3C70-456F-846A-1A4232D5C3A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C08001-CD43-4376-A035-DF1B5ED95A79}" type="datetimeFigureOut">
              <a:rPr lang="en-GB" smtClean="0"/>
              <a:pPr/>
              <a:t>09/01/2014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A32667-3C70-456F-846A-1A4232D5C3A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08001-CD43-4376-A035-DF1B5ED95A79}" type="datetimeFigureOut">
              <a:rPr lang="en-GB" smtClean="0"/>
              <a:pPr/>
              <a:t>09/01/2014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A32667-3C70-456F-846A-1A4232D5C3A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88024" y="1556792"/>
            <a:ext cx="3816424" cy="1477328"/>
          </a:xfrm>
          <a:prstGeom prst="rect">
            <a:avLst/>
          </a:prstGeom>
          <a:noFill/>
        </p:spPr>
        <p:txBody>
          <a:bodyPr wrap="square" rtlCol="0">
            <a:spAutoFit/>
          </a:bodyPr>
          <a:lstStyle/>
          <a:p>
            <a:r>
              <a:rPr lang="en-GB" dirty="0" smtClean="0"/>
              <a:t>Proposer: Maria Hesketh    </a:t>
            </a:r>
          </a:p>
          <a:p>
            <a:r>
              <a:rPr lang="en-GB" dirty="0" smtClean="0"/>
              <a:t>Scottish power Energy Management Ltd</a:t>
            </a:r>
            <a:r>
              <a:rPr lang="en-GB" sz="3200" i="1" dirty="0" smtClean="0">
                <a:latin typeface="Arial" charset="0"/>
                <a:cs typeface="Arial" charset="0"/>
              </a:rPr>
              <a:t/>
            </a:r>
            <a:br>
              <a:rPr lang="en-GB" sz="3200" i="1" dirty="0" smtClean="0">
                <a:latin typeface="Arial" charset="0"/>
                <a:cs typeface="Arial" charset="0"/>
              </a:rPr>
            </a:br>
            <a:r>
              <a:rPr lang="en-GB" dirty="0" smtClean="0">
                <a:cs typeface="Arial" charset="0"/>
              </a:rPr>
              <a:t>Mod Title:</a:t>
            </a:r>
            <a:r>
              <a:rPr lang="en-US" dirty="0" smtClean="0">
                <a:cs typeface="Arial" charset="0"/>
              </a:rPr>
              <a:t> iGT057 - Creating CSEP NExA Ancillary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Box 17"/>
          <p:cNvSpPr txBox="1">
            <a:spLocks noChangeArrowheads="1"/>
          </p:cNvSpPr>
          <p:nvPr/>
        </p:nvSpPr>
        <p:spPr bwMode="auto">
          <a:xfrm>
            <a:off x="396875" y="127000"/>
            <a:ext cx="8458200" cy="609600"/>
          </a:xfrm>
          <a:prstGeom prst="rect">
            <a:avLst/>
          </a:prstGeom>
          <a:noFill/>
          <a:ln w="9525">
            <a:noFill/>
            <a:miter lim="800000"/>
            <a:headEnd/>
            <a:tailEnd/>
          </a:ln>
        </p:spPr>
        <p:txBody>
          <a:bodyPr lIns="0" tIns="0" rIns="0" bIns="0" anchor="b"/>
          <a:lstStyle/>
          <a:p>
            <a:endParaRPr lang="en-GB" sz="3800" u="none" dirty="0">
              <a:solidFill>
                <a:srgbClr val="5C881A"/>
              </a:solidFill>
              <a:cs typeface="Arial" pitchFamily="34" charset="0"/>
            </a:endParaRPr>
          </a:p>
        </p:txBody>
      </p:sp>
      <p:sp>
        <p:nvSpPr>
          <p:cNvPr id="7" name="TextBox 6"/>
          <p:cNvSpPr txBox="1"/>
          <p:nvPr/>
        </p:nvSpPr>
        <p:spPr>
          <a:xfrm>
            <a:off x="539552" y="908720"/>
            <a:ext cx="8064896"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GB" sz="2400" dirty="0" smtClean="0">
                <a:solidFill>
                  <a:schemeClr val="tx1"/>
                </a:solidFill>
              </a:rPr>
              <a:t>Why  Change?</a:t>
            </a:r>
            <a:endParaRPr lang="en-GB" sz="2400" dirty="0">
              <a:solidFill>
                <a:schemeClr val="tx1"/>
              </a:solidFill>
            </a:endParaRPr>
          </a:p>
        </p:txBody>
      </p:sp>
      <p:sp>
        <p:nvSpPr>
          <p:cNvPr id="6" name="TextBox 5"/>
          <p:cNvSpPr txBox="1"/>
          <p:nvPr/>
        </p:nvSpPr>
        <p:spPr>
          <a:xfrm>
            <a:off x="611560" y="1412776"/>
            <a:ext cx="7848872" cy="830997"/>
          </a:xfrm>
          <a:prstGeom prst="rect">
            <a:avLst/>
          </a:prstGeom>
          <a:noFill/>
        </p:spPr>
        <p:txBody>
          <a:bodyPr wrap="square" rtlCol="0">
            <a:spAutoFit/>
          </a:bodyPr>
          <a:lstStyle/>
          <a:p>
            <a:pPr marL="285750" indent="-285750">
              <a:buFont typeface="Arial" pitchFamily="34" charset="0"/>
              <a:buChar char="•"/>
            </a:pPr>
            <a:endParaRPr lang="en-US" sz="1600" dirty="0" smtClean="0"/>
          </a:p>
          <a:p>
            <a:pPr marL="285750" indent="-285750">
              <a:buFont typeface="Arial" pitchFamily="34" charset="0"/>
              <a:buChar char="•"/>
            </a:pPr>
            <a:endParaRPr lang="en-US" sz="1600" dirty="0" smtClean="0"/>
          </a:p>
          <a:p>
            <a:pPr marL="285750" indent="-285750"/>
            <a:endParaRPr lang="en-US" sz="1600" dirty="0" smtClean="0"/>
          </a:p>
        </p:txBody>
      </p:sp>
      <p:sp>
        <p:nvSpPr>
          <p:cNvPr id="9" name="TextBox 8"/>
          <p:cNvSpPr txBox="1"/>
          <p:nvPr/>
        </p:nvSpPr>
        <p:spPr>
          <a:xfrm flipV="1">
            <a:off x="611560" y="4415626"/>
            <a:ext cx="8064896" cy="338554"/>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endParaRPr lang="en-GB" sz="1600" dirty="0"/>
          </a:p>
        </p:txBody>
      </p:sp>
      <p:sp>
        <p:nvSpPr>
          <p:cNvPr id="11" name="TextBox 10"/>
          <p:cNvSpPr txBox="1"/>
          <p:nvPr/>
        </p:nvSpPr>
        <p:spPr>
          <a:xfrm>
            <a:off x="539552" y="3284984"/>
            <a:ext cx="7848872" cy="830997"/>
          </a:xfrm>
          <a:prstGeom prst="rect">
            <a:avLst/>
          </a:prstGeom>
          <a:noFill/>
        </p:spPr>
        <p:txBody>
          <a:bodyPr wrap="square" rtlCol="0">
            <a:spAutoFit/>
          </a:bodyPr>
          <a:lstStyle/>
          <a:p>
            <a:pPr marL="285750" indent="-285750">
              <a:buFont typeface="Arial" pitchFamily="34" charset="0"/>
              <a:buChar char="•"/>
            </a:pPr>
            <a:endParaRPr lang="en-US" sz="1600" dirty="0" smtClean="0"/>
          </a:p>
          <a:p>
            <a:pPr marL="285750" indent="-285750">
              <a:buFont typeface="Arial" pitchFamily="34" charset="0"/>
              <a:buChar char="•"/>
            </a:pPr>
            <a:endParaRPr lang="en-US" sz="1600" dirty="0" smtClean="0"/>
          </a:p>
          <a:p>
            <a:pPr marL="285750" indent="-285750"/>
            <a:endParaRPr lang="en-US" sz="1600" dirty="0" smtClean="0"/>
          </a:p>
        </p:txBody>
      </p:sp>
      <p:sp>
        <p:nvSpPr>
          <p:cNvPr id="8" name="Rectangle 7"/>
          <p:cNvSpPr/>
          <p:nvPr/>
        </p:nvSpPr>
        <p:spPr>
          <a:xfrm>
            <a:off x="827584" y="1582341"/>
            <a:ext cx="7632848" cy="2031325"/>
          </a:xfrm>
          <a:prstGeom prst="rect">
            <a:avLst/>
          </a:prstGeom>
        </p:spPr>
        <p:txBody>
          <a:bodyPr wrap="square">
            <a:spAutoFit/>
          </a:bodyPr>
          <a:lstStyle/>
          <a:p>
            <a:pPr marL="274320" indent="-274320" fontAlgn="auto">
              <a:spcAft>
                <a:spcPts val="0"/>
              </a:spcAft>
              <a:buFont typeface="Wingdings 2"/>
              <a:buChar char=""/>
              <a:defRPr/>
            </a:pPr>
            <a:r>
              <a:rPr lang="en-GB" dirty="0" smtClean="0"/>
              <a:t>Currently there is no consolidated reference point where shippers can locate all historic versions of the CSEP NExA Table</a:t>
            </a:r>
          </a:p>
          <a:p>
            <a:pPr marL="274320" indent="-274320" fontAlgn="auto">
              <a:spcAft>
                <a:spcPts val="0"/>
              </a:spcAft>
              <a:defRPr/>
            </a:pPr>
            <a:endParaRPr lang="en-US" dirty="0" smtClean="0"/>
          </a:p>
          <a:p>
            <a:pPr marL="274320" indent="-274320" fontAlgn="auto">
              <a:spcAft>
                <a:spcPts val="0"/>
              </a:spcAft>
              <a:buFont typeface="Wingdings 2"/>
              <a:buChar char=""/>
              <a:defRPr/>
            </a:pPr>
            <a:r>
              <a:rPr lang="en-GB" dirty="0" smtClean="0"/>
              <a:t>This modification will ensure that all versions of the CSEP NExA Table will be stored within an Ancillary Document to the iGT UNC.   This Document will include version numbers and to and from application dates for each relevant Table.</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Box 17"/>
          <p:cNvSpPr txBox="1">
            <a:spLocks noChangeArrowheads="1"/>
          </p:cNvSpPr>
          <p:nvPr/>
        </p:nvSpPr>
        <p:spPr bwMode="auto">
          <a:xfrm>
            <a:off x="396875" y="127000"/>
            <a:ext cx="8458200" cy="609600"/>
          </a:xfrm>
          <a:prstGeom prst="rect">
            <a:avLst/>
          </a:prstGeom>
          <a:noFill/>
          <a:ln w="9525">
            <a:noFill/>
            <a:miter lim="800000"/>
            <a:headEnd/>
            <a:tailEnd/>
          </a:ln>
        </p:spPr>
        <p:txBody>
          <a:bodyPr lIns="0" tIns="0" rIns="0" bIns="0" anchor="b"/>
          <a:lstStyle/>
          <a:p>
            <a:endParaRPr lang="en-GB" sz="3800" u="none" dirty="0">
              <a:solidFill>
                <a:srgbClr val="5C881A"/>
              </a:solidFill>
              <a:cs typeface="Arial" pitchFamily="34" charset="0"/>
            </a:endParaRPr>
          </a:p>
        </p:txBody>
      </p:sp>
      <p:sp>
        <p:nvSpPr>
          <p:cNvPr id="7" name="TextBox 6"/>
          <p:cNvSpPr txBox="1"/>
          <p:nvPr/>
        </p:nvSpPr>
        <p:spPr>
          <a:xfrm>
            <a:off x="539552" y="908720"/>
            <a:ext cx="8064896"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GB" sz="2400" dirty="0" smtClean="0">
                <a:solidFill>
                  <a:schemeClr val="tx1"/>
                </a:solidFill>
              </a:rPr>
              <a:t>Solution</a:t>
            </a:r>
            <a:endParaRPr lang="en-GB" sz="2400" dirty="0">
              <a:solidFill>
                <a:schemeClr val="tx1"/>
              </a:solidFill>
            </a:endParaRPr>
          </a:p>
        </p:txBody>
      </p:sp>
      <p:sp>
        <p:nvSpPr>
          <p:cNvPr id="10" name="TextBox 9"/>
          <p:cNvSpPr txBox="1"/>
          <p:nvPr/>
        </p:nvSpPr>
        <p:spPr>
          <a:xfrm>
            <a:off x="539552" y="5085184"/>
            <a:ext cx="8064896" cy="338554"/>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endParaRPr lang="en-GB" sz="1600" dirty="0"/>
          </a:p>
        </p:txBody>
      </p:sp>
      <p:sp>
        <p:nvSpPr>
          <p:cNvPr id="6" name="Rectangle 5"/>
          <p:cNvSpPr/>
          <p:nvPr/>
        </p:nvSpPr>
        <p:spPr>
          <a:xfrm>
            <a:off x="1907704" y="1556792"/>
            <a:ext cx="5400600" cy="1754326"/>
          </a:xfrm>
          <a:prstGeom prst="rect">
            <a:avLst/>
          </a:prstGeom>
        </p:spPr>
        <p:txBody>
          <a:bodyPr wrap="square">
            <a:spAutoFit/>
          </a:bodyPr>
          <a:lstStyle/>
          <a:p>
            <a:pPr lvl="0"/>
            <a:r>
              <a:rPr lang="en-GB" b="1" dirty="0" smtClean="0"/>
              <a:t>1. </a:t>
            </a:r>
            <a:r>
              <a:rPr lang="en-GB" dirty="0" smtClean="0"/>
              <a:t>Create an Ancillary Document “LDZ CSEP NExA AQ Tables” to the iGT UNC which will contain all versions (both current and historic) of the CSEP NExA Table.   The Document will outline a version number and application to and from date for  each individual  CSEP NExA Table contained therein.  </a:t>
            </a:r>
            <a:endParaRPr lang="en-GB" dirty="0"/>
          </a:p>
        </p:txBody>
      </p:sp>
      <p:sp>
        <p:nvSpPr>
          <p:cNvPr id="9" name="Rectangle 8"/>
          <p:cNvSpPr/>
          <p:nvPr/>
        </p:nvSpPr>
        <p:spPr>
          <a:xfrm>
            <a:off x="1979712" y="3573016"/>
            <a:ext cx="5472608" cy="923330"/>
          </a:xfrm>
          <a:prstGeom prst="rect">
            <a:avLst/>
          </a:prstGeom>
        </p:spPr>
        <p:txBody>
          <a:bodyPr wrap="square">
            <a:spAutoFit/>
          </a:bodyPr>
          <a:lstStyle/>
          <a:p>
            <a:pPr lvl="0"/>
            <a:r>
              <a:rPr lang="en-GB" b="1" dirty="0" smtClean="0"/>
              <a:t>2. </a:t>
            </a:r>
            <a:r>
              <a:rPr lang="en-GB" dirty="0" smtClean="0"/>
              <a:t>Replace the current reference within Part CI, 6.2(e) “Appendix C1” with a reference to the new iGT UNC Ancillary Document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Box 17"/>
          <p:cNvSpPr txBox="1">
            <a:spLocks noChangeArrowheads="1"/>
          </p:cNvSpPr>
          <p:nvPr/>
        </p:nvSpPr>
        <p:spPr bwMode="auto">
          <a:xfrm>
            <a:off x="396875" y="127000"/>
            <a:ext cx="8458200" cy="609600"/>
          </a:xfrm>
          <a:prstGeom prst="rect">
            <a:avLst/>
          </a:prstGeom>
          <a:noFill/>
          <a:ln w="9525">
            <a:noFill/>
            <a:miter lim="800000"/>
            <a:headEnd/>
            <a:tailEnd/>
          </a:ln>
        </p:spPr>
        <p:txBody>
          <a:bodyPr lIns="0" tIns="0" rIns="0" bIns="0" anchor="b"/>
          <a:lstStyle/>
          <a:p>
            <a:endParaRPr lang="en-GB" sz="3800" u="none" dirty="0">
              <a:solidFill>
                <a:srgbClr val="5C881A"/>
              </a:solidFill>
              <a:cs typeface="Arial" pitchFamily="34" charset="0"/>
            </a:endParaRPr>
          </a:p>
        </p:txBody>
      </p:sp>
      <p:sp>
        <p:nvSpPr>
          <p:cNvPr id="7" name="TextBox 6"/>
          <p:cNvSpPr txBox="1"/>
          <p:nvPr/>
        </p:nvSpPr>
        <p:spPr>
          <a:xfrm>
            <a:off x="539552" y="908720"/>
            <a:ext cx="8064896"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GB" sz="2400" dirty="0" smtClean="0">
                <a:solidFill>
                  <a:schemeClr val="tx1"/>
                </a:solidFill>
              </a:rPr>
              <a:t>Recommended Steps</a:t>
            </a:r>
            <a:endParaRPr lang="en-GB" sz="2400" dirty="0">
              <a:solidFill>
                <a:schemeClr val="tx1"/>
              </a:solidFill>
            </a:endParaRPr>
          </a:p>
        </p:txBody>
      </p:sp>
      <p:sp>
        <p:nvSpPr>
          <p:cNvPr id="4" name="Rectangle 3"/>
          <p:cNvSpPr/>
          <p:nvPr/>
        </p:nvSpPr>
        <p:spPr>
          <a:xfrm>
            <a:off x="2286000" y="3105835"/>
            <a:ext cx="4572000" cy="1754326"/>
          </a:xfrm>
          <a:prstGeom prst="rect">
            <a:avLst/>
          </a:prstGeom>
        </p:spPr>
        <p:txBody>
          <a:bodyPr>
            <a:spAutoFit/>
          </a:bodyPr>
          <a:lstStyle/>
          <a:p>
            <a:pPr marL="274320" indent="-274320" fontAlgn="auto">
              <a:spcAft>
                <a:spcPts val="0"/>
              </a:spcAft>
              <a:buFont typeface="Wingdings 2"/>
              <a:buChar char=""/>
              <a:defRPr/>
            </a:pPr>
            <a:r>
              <a:rPr lang="en-GB" dirty="0" smtClean="0"/>
              <a:t>Create an Ancillary Document to the iGT UNC</a:t>
            </a:r>
          </a:p>
          <a:p>
            <a:pPr marL="274320" indent="-274320">
              <a:buFont typeface="Wingdings 2"/>
              <a:buChar char=""/>
              <a:defRPr/>
            </a:pPr>
            <a:r>
              <a:rPr lang="en-GB" dirty="0" smtClean="0"/>
              <a:t>Replace the current reference within Part CI, 6.2(e) “Appendix C1” with a reference to the new iGT UNC Ancillary Document</a:t>
            </a:r>
          </a:p>
          <a:p>
            <a:pPr marL="274320" indent="-274320" fontAlgn="auto">
              <a:spcAft>
                <a:spcPts val="0"/>
              </a:spcAft>
              <a:defRPr/>
            </a:pPr>
            <a:r>
              <a:rPr lang="en-US"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3380</TotalTime>
  <Words>189</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IBERDROLA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qm097291</dc:creator>
  <cp:lastModifiedBy>gn023536</cp:lastModifiedBy>
  <cp:revision>52</cp:revision>
  <dcterms:created xsi:type="dcterms:W3CDTF">2012-05-28T14:32:59Z</dcterms:created>
  <dcterms:modified xsi:type="dcterms:W3CDTF">2014-01-09T14:18:27Z</dcterms:modified>
</cp:coreProperties>
</file>