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65" r:id="rId6"/>
    <p:sldId id="261" r:id="rId7"/>
    <p:sldId id="262" r:id="rId8"/>
    <p:sldId id="267" r:id="rId9"/>
    <p:sldId id="260" r:id="rId10"/>
    <p:sldId id="259" r:id="rId11"/>
    <p:sldId id="263" r:id="rId12"/>
    <p:sldId id="264" r:id="rId13"/>
    <p:sldId id="266"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3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 descr="xoserveB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138" y="301625"/>
            <a:ext cx="2259012"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6" name="Rectangle 6"/>
          <p:cNvSpPr>
            <a:spLocks noGrp="1" noChangeArrowheads="1"/>
          </p:cNvSpPr>
          <p:nvPr>
            <p:ph type="ctrTitle" sz="quarter"/>
          </p:nvPr>
        </p:nvSpPr>
        <p:spPr>
          <a:xfrm>
            <a:off x="684213" y="3284538"/>
            <a:ext cx="7772400" cy="893762"/>
          </a:xfrm>
        </p:spPr>
        <p:txBody>
          <a:bodyPr/>
          <a:lstStyle>
            <a:lvl1pPr algn="ctr">
              <a:defRPr sz="3600">
                <a:solidFill>
                  <a:srgbClr val="68AEE0"/>
                </a:solidFill>
              </a:defRPr>
            </a:lvl1pPr>
          </a:lstStyle>
          <a:p>
            <a:pPr lvl="0"/>
            <a:r>
              <a:rPr lang="en-US" noProof="0" smtClean="0"/>
              <a:t>Click to edit Master title style</a:t>
            </a:r>
            <a:endParaRPr lang="en-GB" noProof="0" dirty="0" smtClean="0"/>
          </a:p>
        </p:txBody>
      </p:sp>
      <p:sp>
        <p:nvSpPr>
          <p:cNvPr id="102407" name="Rectangle 7"/>
          <p:cNvSpPr>
            <a:spLocks noGrp="1" noChangeArrowheads="1"/>
          </p:cNvSpPr>
          <p:nvPr>
            <p:ph type="subTitle" sz="quarter" idx="1"/>
          </p:nvPr>
        </p:nvSpPr>
        <p:spPr>
          <a:xfrm>
            <a:off x="1411560" y="4148138"/>
            <a:ext cx="6400800" cy="792162"/>
          </a:xfrm>
        </p:spPr>
        <p:txBody>
          <a:bodyPr/>
          <a:lstStyle>
            <a:lvl1pPr marL="0" indent="0" algn="ctr">
              <a:buFontTx/>
              <a:buNone/>
              <a:defRPr/>
            </a:lvl1pPr>
          </a:lstStyle>
          <a:p>
            <a:pPr lvl="0"/>
            <a:r>
              <a:rPr lang="en-US" noProof="0" smtClean="0"/>
              <a:t>Click to edit Master subtitle style</a:t>
            </a:r>
            <a:endParaRPr lang="en-GB" noProof="0" dirty="0" smtClean="0"/>
          </a:p>
        </p:txBody>
      </p:sp>
      <p:sp>
        <p:nvSpPr>
          <p:cNvPr id="6" name="Rectangle 3"/>
          <p:cNvSpPr>
            <a:spLocks noGrp="1" noChangeArrowheads="1"/>
          </p:cNvSpPr>
          <p:nvPr>
            <p:ph type="dt" sz="half" idx="10"/>
          </p:nvPr>
        </p:nvSpPr>
        <p:spPr bwMode="auto">
          <a:xfrm>
            <a:off x="465138" y="6165850"/>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fld id="{9761D7EF-D08C-4CF0-9B6C-ECC5B318E39A}" type="datetimeFigureOut">
              <a:rPr lang="en-GB" smtClean="0"/>
              <a:t>30/07/2015</a:t>
            </a:fld>
            <a:endParaRPr lang="en-GB"/>
          </a:p>
        </p:txBody>
      </p:sp>
      <p:sp>
        <p:nvSpPr>
          <p:cNvPr id="7" name="Rectangle 4"/>
          <p:cNvSpPr>
            <a:spLocks noGrp="1" noChangeArrowheads="1"/>
          </p:cNvSpPr>
          <p:nvPr>
            <p:ph type="ftr" sz="quarter" idx="11"/>
          </p:nvPr>
        </p:nvSpPr>
        <p:spPr>
          <a:xfrm>
            <a:off x="3132138" y="6165850"/>
            <a:ext cx="2895600" cy="476250"/>
          </a:xfrm>
        </p:spPr>
        <p:txBody>
          <a:bodyPr/>
          <a:lstStyle>
            <a:lvl1pPr>
              <a:defRPr/>
            </a:lvl1pPr>
          </a:lstStyle>
          <a:p>
            <a:endParaRPr lang="en-GB"/>
          </a:p>
        </p:txBody>
      </p:sp>
      <p:sp>
        <p:nvSpPr>
          <p:cNvPr id="8" name="Rectangle 5"/>
          <p:cNvSpPr>
            <a:spLocks noGrp="1" noChangeArrowheads="1"/>
          </p:cNvSpPr>
          <p:nvPr>
            <p:ph type="sldNum" sz="quarter" idx="12"/>
          </p:nvPr>
        </p:nvSpPr>
        <p:spPr>
          <a:xfrm>
            <a:off x="6561138" y="6165850"/>
            <a:ext cx="2133600" cy="476250"/>
          </a:xfrm>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120440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endParaRPr lang="en-GB"/>
          </a:p>
        </p:txBody>
      </p:sp>
      <p:sp>
        <p:nvSpPr>
          <p:cNvPr id="5"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124151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0"/>
            <a:ext cx="2141538" cy="4941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0"/>
            <a:ext cx="6275387" cy="4941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endParaRPr lang="en-GB"/>
          </a:p>
        </p:txBody>
      </p:sp>
      <p:sp>
        <p:nvSpPr>
          <p:cNvPr id="5"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2884723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0002"/>
          <p:cNvPicPr>
            <a:picLocks noChangeAspect="1" noChangeArrowheads="1"/>
          </p:cNvPicPr>
          <p:nvPr userDrawn="1"/>
        </p:nvPicPr>
        <p:blipFill>
          <a:blip r:embed="rId2">
            <a:extLst>
              <a:ext uri="{28A0092B-C50C-407E-A947-70E740481C1C}">
                <a14:useLocalDpi xmlns:a14="http://schemas.microsoft.com/office/drawing/2010/main" val="0"/>
              </a:ext>
            </a:extLst>
          </a:blip>
          <a:srcRect t="53847"/>
          <a:stretch>
            <a:fillRect/>
          </a:stretch>
        </p:blipFill>
        <p:spPr bwMode="auto">
          <a:xfrm>
            <a:off x="0" y="3419475"/>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33638" y="568325"/>
            <a:ext cx="4379912"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5"/>
          <p:cNvSpPr>
            <a:spLocks noGrp="1" noChangeArrowheads="1"/>
          </p:cNvSpPr>
          <p:nvPr>
            <p:ph type="ctrTitle" sz="quarter"/>
          </p:nvPr>
        </p:nvSpPr>
        <p:spPr>
          <a:xfrm>
            <a:off x="0" y="3587750"/>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outerShdw blurRad="38100" dist="38100" dir="2700000" algn="tl">
                    <a:srgbClr val="C0C0C0"/>
                  </a:outerShdw>
                </a:effectLst>
              </a:defRPr>
            </a:lvl1pPr>
          </a:lstStyle>
          <a:p>
            <a:pPr lvl="0"/>
            <a:r>
              <a:rPr lang="en-US" noProof="0" smtClean="0"/>
              <a:t>Click to edit Master title style</a:t>
            </a:r>
            <a:endParaRPr lang="en-GB" noProof="0" dirty="0" smtClean="0"/>
          </a:p>
        </p:txBody>
      </p:sp>
      <p:sp>
        <p:nvSpPr>
          <p:cNvPr id="16390" name="Rectangle 6"/>
          <p:cNvSpPr>
            <a:spLocks noGrp="1" noChangeArrowheads="1"/>
          </p:cNvSpPr>
          <p:nvPr>
            <p:ph type="subTitle" sz="quarter" idx="1"/>
          </p:nvPr>
        </p:nvSpPr>
        <p:spPr>
          <a:xfrm>
            <a:off x="0" y="4241800"/>
            <a:ext cx="9144000" cy="26162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outerShdw blurRad="38100" dist="38100" dir="2700000" algn="tl">
                    <a:srgbClr val="C0C0C0"/>
                  </a:outerShdw>
                </a:effectLst>
              </a:defRPr>
            </a:lvl1pPr>
          </a:lstStyle>
          <a:p>
            <a:pPr lvl="0"/>
            <a:r>
              <a:rPr lang="en-US" noProof="0" smtClean="0"/>
              <a:t>Click to edit Master subtitle style</a:t>
            </a:r>
            <a:endParaRPr lang="en-GB" noProof="0" smtClean="0"/>
          </a:p>
        </p:txBody>
      </p:sp>
      <p:sp>
        <p:nvSpPr>
          <p:cNvPr id="6" name="Rectangle 7"/>
          <p:cNvSpPr>
            <a:spLocks noGrp="1" noChangeArrowheads="1"/>
          </p:cNvSpPr>
          <p:nvPr>
            <p:ph type="dt" sz="quarter" idx="10"/>
          </p:nvPr>
        </p:nvSpPr>
        <p:spPr>
          <a:xfrm>
            <a:off x="42863" y="6624638"/>
            <a:ext cx="762000" cy="304800"/>
          </a:xfrm>
        </p:spPr>
        <p:txBody>
          <a:bodyPr/>
          <a:lstStyle>
            <a:lvl1pPr>
              <a:defRPr/>
            </a:lvl1pPr>
          </a:lstStyle>
          <a:p>
            <a:pPr>
              <a:defRPr/>
            </a:pPr>
            <a:endParaRPr lang="en-GB"/>
          </a:p>
        </p:txBody>
      </p:sp>
      <p:sp>
        <p:nvSpPr>
          <p:cNvPr id="7" name="Rectangle 8"/>
          <p:cNvSpPr>
            <a:spLocks noGrp="1" noChangeArrowheads="1"/>
          </p:cNvSpPr>
          <p:nvPr>
            <p:ph type="ftr" sz="quarter" idx="11"/>
          </p:nvPr>
        </p:nvSpPr>
        <p:spPr/>
        <p:txBody>
          <a:bodyPr/>
          <a:lstStyle>
            <a:lvl1pPr>
              <a:defRPr/>
            </a:lvl1pPr>
          </a:lstStyle>
          <a:p>
            <a:pPr>
              <a:defRPr/>
            </a:pPr>
            <a:endParaRPr lang="en-GB"/>
          </a:p>
        </p:txBody>
      </p:sp>
      <p:sp>
        <p:nvSpPr>
          <p:cNvPr id="8" name="Rectangle 9"/>
          <p:cNvSpPr>
            <a:spLocks noGrp="1" noChangeArrowheads="1"/>
          </p:cNvSpPr>
          <p:nvPr>
            <p:ph type="sldNum" sz="quarter" idx="12"/>
          </p:nvPr>
        </p:nvSpPr>
        <p:spPr bwMode="auto">
          <a:xfrm>
            <a:off x="7286625" y="657225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800">
                <a:solidFill>
                  <a:schemeClr val="bg2"/>
                </a:solidFill>
              </a:defRPr>
            </a:lvl1pPr>
          </a:lstStyle>
          <a:p>
            <a:pPr>
              <a:defRPr/>
            </a:pPr>
            <a:fld id="{515E7ED2-6DCA-46DF-951A-7B61AFE21C1F}" type="slidenum">
              <a:rPr lang="en-GB"/>
              <a:pPr>
                <a:defRPr/>
              </a:pPr>
              <a:t>‹#›</a:t>
            </a:fld>
            <a:endParaRPr lang="en-GB"/>
          </a:p>
        </p:txBody>
      </p:sp>
    </p:spTree>
    <p:extLst>
      <p:ext uri="{BB962C8B-B14F-4D97-AF65-F5344CB8AC3E}">
        <p14:creationId xmlns:p14="http://schemas.microsoft.com/office/powerpoint/2010/main" val="3719201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45EA8D42-B173-408E-9EDF-A5E9414450ED}"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977464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228601" y="1219200"/>
            <a:ext cx="4273062"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2338" y="1219200"/>
            <a:ext cx="4273062"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
          <p:cNvSpPr>
            <a:spLocks noGrp="1" noChangeArrowheads="1"/>
          </p:cNvSpPr>
          <p:nvPr>
            <p:ph type="ftr" sz="quarter" idx="10"/>
          </p:nvPr>
        </p:nvSpPr>
        <p:spPr>
          <a:ln/>
        </p:spPr>
        <p:txBody>
          <a:bodyPr/>
          <a:lstStyle>
            <a:lvl1pPr>
              <a:defRPr/>
            </a:lvl1pPr>
          </a:lstStyle>
          <a:p>
            <a:pPr>
              <a:defRPr/>
            </a:pPr>
            <a:fld id="{00B4D373-0BCB-4E8C-BD40-E04A1B598547}" type="slidenum">
              <a:rPr lang="en-GB"/>
              <a:pPr>
                <a:defRPr/>
              </a:pPr>
              <a:t>‹#›</a:t>
            </a:fld>
            <a:endParaRPr lang="en-GB"/>
          </a:p>
        </p:txBody>
      </p:sp>
      <p:sp>
        <p:nvSpPr>
          <p:cNvPr id="6"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599869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800" y="68400"/>
            <a:ext cx="8686800" cy="964800"/>
          </a:xfrm>
        </p:spPr>
        <p:txBody>
          <a:bodyPr/>
          <a:lstStyle>
            <a:lvl1pPr algn="r">
              <a:defRPr sz="3000">
                <a:solidFill>
                  <a:srgbClr val="68AEE0"/>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5"/>
          <p:cNvSpPr>
            <a:spLocks noGrp="1" noChangeArrowheads="1"/>
          </p:cNvSpPr>
          <p:nvPr>
            <p:ph type="ftr" sz="quarter" idx="10"/>
          </p:nvPr>
        </p:nvSpPr>
        <p:spPr>
          <a:ln/>
        </p:spPr>
        <p:txBody>
          <a:bodyPr/>
          <a:lstStyle>
            <a:lvl1pPr>
              <a:defRPr/>
            </a:lvl1pPr>
          </a:lstStyle>
          <a:p>
            <a:pPr>
              <a:defRPr/>
            </a:pPr>
            <a:fld id="{008010FC-A041-45C1-B23D-1C0AD3BC170F}" type="slidenum">
              <a:rPr lang="en-GB"/>
              <a:pPr>
                <a:defRPr/>
              </a:pPr>
              <a:t>‹#›</a:t>
            </a:fld>
            <a:endParaRPr lang="en-GB"/>
          </a:p>
        </p:txBody>
      </p:sp>
      <p:sp>
        <p:nvSpPr>
          <p:cNvPr id="8"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95315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smtClean="0"/>
              <a:t>Click to edit Master title style</a:t>
            </a:r>
            <a:endParaRPr lang="en-GB" dirty="0"/>
          </a:p>
        </p:txBody>
      </p:sp>
      <p:sp>
        <p:nvSpPr>
          <p:cNvPr id="3" name="Rectangle 15"/>
          <p:cNvSpPr>
            <a:spLocks noGrp="1" noChangeArrowheads="1"/>
          </p:cNvSpPr>
          <p:nvPr>
            <p:ph type="ftr" sz="quarter" idx="10"/>
          </p:nvPr>
        </p:nvSpPr>
        <p:spPr>
          <a:ln/>
        </p:spPr>
        <p:txBody>
          <a:bodyPr/>
          <a:lstStyle>
            <a:lvl1pPr>
              <a:defRPr/>
            </a:lvl1pPr>
          </a:lstStyle>
          <a:p>
            <a:pPr>
              <a:defRPr/>
            </a:pPr>
            <a:fld id="{2EAF4BA0-8D02-4EAE-B8A3-FAE32CC97A9B}" type="slidenum">
              <a:rPr lang="en-GB"/>
              <a:pPr>
                <a:defRPr/>
              </a:pPr>
              <a:t>‹#›</a:t>
            </a:fld>
            <a:endParaRPr lang="en-GB"/>
          </a:p>
        </p:txBody>
      </p:sp>
      <p:sp>
        <p:nvSpPr>
          <p:cNvPr id="4"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331725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a:ln/>
        </p:spPr>
        <p:txBody>
          <a:bodyPr/>
          <a:lstStyle>
            <a:lvl1pPr>
              <a:defRPr/>
            </a:lvl1pPr>
          </a:lstStyle>
          <a:p>
            <a:pPr>
              <a:defRPr/>
            </a:pPr>
            <a:fld id="{671A1B0A-1CC1-4F7D-8940-CE8124CCE623}" type="slidenum">
              <a:rPr lang="en-GB"/>
              <a:pPr>
                <a:defRPr/>
              </a:pPr>
              <a:t>‹#›</a:t>
            </a:fld>
            <a:endParaRPr lang="en-GB"/>
          </a:p>
        </p:txBody>
      </p:sp>
      <p:sp>
        <p:nvSpPr>
          <p:cNvPr id="3"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55763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7306"/>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ftr" sz="quarter" idx="10"/>
          </p:nvPr>
        </p:nvSpPr>
        <p:spPr>
          <a:ln/>
        </p:spPr>
        <p:txBody>
          <a:bodyPr/>
          <a:lstStyle>
            <a:lvl1pPr>
              <a:defRPr/>
            </a:lvl1pPr>
          </a:lstStyle>
          <a:p>
            <a:pPr>
              <a:defRPr/>
            </a:pPr>
            <a:fld id="{4358172F-51A5-4960-93A1-75E5502E808E}" type="slidenum">
              <a:rPr lang="en-GB"/>
              <a:pPr>
                <a:defRPr/>
              </a:pPr>
              <a:t>‹#›</a:t>
            </a:fld>
            <a:endParaRPr lang="en-GB"/>
          </a:p>
        </p:txBody>
      </p:sp>
      <p:sp>
        <p:nvSpPr>
          <p:cNvPr id="6"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565447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ftr" sz="quarter" idx="10"/>
          </p:nvPr>
        </p:nvSpPr>
        <p:spPr>
          <a:ln/>
        </p:spPr>
        <p:txBody>
          <a:bodyPr/>
          <a:lstStyle>
            <a:lvl1pPr>
              <a:defRPr/>
            </a:lvl1pPr>
          </a:lstStyle>
          <a:p>
            <a:pPr>
              <a:defRPr/>
            </a:pPr>
            <a:fld id="{16E81E16-02B4-4C69-AD63-95A6E1892F7C}" type="slidenum">
              <a:rPr lang="en-GB"/>
              <a:pPr>
                <a:defRPr/>
              </a:pPr>
              <a:t>‹#›</a:t>
            </a:fld>
            <a:endParaRPr lang="en-GB"/>
          </a:p>
        </p:txBody>
      </p:sp>
      <p:sp>
        <p:nvSpPr>
          <p:cNvPr id="6"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3800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68AEE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endParaRPr lang="en-GB"/>
          </a:p>
        </p:txBody>
      </p:sp>
      <p:sp>
        <p:nvSpPr>
          <p:cNvPr id="5"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3746993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B2D2BB77-DA17-4900-BCAA-BE30A5DF32A3}"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8671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69" y="66675"/>
            <a:ext cx="8688266" cy="965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28601" y="1219200"/>
            <a:ext cx="42730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2338" y="1219200"/>
            <a:ext cx="42730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
          <p:cNvSpPr>
            <a:spLocks noGrp="1" noChangeArrowheads="1"/>
          </p:cNvSpPr>
          <p:nvPr>
            <p:ph type="ftr" sz="quarter" idx="10"/>
          </p:nvPr>
        </p:nvSpPr>
        <p:spPr>
          <a:ln/>
        </p:spPr>
        <p:txBody>
          <a:bodyPr/>
          <a:lstStyle>
            <a:lvl1pPr>
              <a:defRPr/>
            </a:lvl1pPr>
          </a:lstStyle>
          <a:p>
            <a:pPr>
              <a:defRPr/>
            </a:pPr>
            <a:fld id="{DC58309F-8558-4699-89E4-CE54A36D5EA5}" type="slidenum">
              <a:rPr lang="en-GB"/>
              <a:pPr>
                <a:defRPr/>
              </a:pPr>
              <a:t>‹#›</a:t>
            </a:fld>
            <a:endParaRPr lang="en-GB"/>
          </a:p>
        </p:txBody>
      </p:sp>
      <p:sp>
        <p:nvSpPr>
          <p:cNvPr id="6"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6995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36912"/>
            <a:ext cx="7772400" cy="1362075"/>
          </a:xfrm>
        </p:spPr>
        <p:txBody>
          <a:bodyPr anchor="t"/>
          <a:lstStyle>
            <a:lvl1pPr algn="l">
              <a:defRPr sz="4000" b="1" cap="all">
                <a:solidFill>
                  <a:srgbClr val="68AEE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113672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GB"/>
          </a:p>
        </p:txBody>
      </p:sp>
      <p:sp>
        <p:nvSpPr>
          <p:cNvPr id="5"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208491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8049600" cy="766800"/>
          </a:xfrm>
        </p:spPr>
        <p:txBody>
          <a:bodyPr/>
          <a:lstStyle>
            <a:lvl1pPr>
              <a:defRPr b="1">
                <a:solidFill>
                  <a:srgbClr val="68AEE0"/>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395288" y="981075"/>
            <a:ext cx="4100512" cy="3960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100513" cy="3960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endParaRPr lang="en-GB"/>
          </a:p>
        </p:txBody>
      </p:sp>
      <p:sp>
        <p:nvSpPr>
          <p:cNvPr id="6"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382522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049600" cy="766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98072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28800"/>
            <a:ext cx="4040188" cy="324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8072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28800"/>
            <a:ext cx="4041775" cy="324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endParaRPr lang="en-GB"/>
          </a:p>
        </p:txBody>
      </p:sp>
      <p:sp>
        <p:nvSpPr>
          <p:cNvPr id="8"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346600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8049600" cy="766800"/>
          </a:xfrm>
        </p:spPr>
        <p:txBody>
          <a:bodyPr/>
          <a:lstStyle>
            <a:lvl1pPr>
              <a:defRPr>
                <a:solidFill>
                  <a:srgbClr val="68AEE0"/>
                </a:solidFill>
              </a:defRPr>
            </a:lvl1pPr>
          </a:lstStyle>
          <a:p>
            <a:r>
              <a:rPr lang="en-US" smtClean="0"/>
              <a:t>Click to edit Master title style</a:t>
            </a:r>
            <a:endParaRPr lang="en-US" dirty="0"/>
          </a:p>
        </p:txBody>
      </p:sp>
      <p:sp>
        <p:nvSpPr>
          <p:cNvPr id="3" name="Rectangle 4"/>
          <p:cNvSpPr>
            <a:spLocks noGrp="1" noChangeArrowheads="1"/>
          </p:cNvSpPr>
          <p:nvPr>
            <p:ph type="ftr" sz="quarter" idx="10"/>
          </p:nvPr>
        </p:nvSpPr>
        <p:spPr>
          <a:ln/>
        </p:spPr>
        <p:txBody>
          <a:bodyPr/>
          <a:lstStyle>
            <a:lvl1pPr>
              <a:defRPr/>
            </a:lvl1pPr>
          </a:lstStyle>
          <a:p>
            <a:endParaRPr lang="en-GB"/>
          </a:p>
        </p:txBody>
      </p:sp>
      <p:sp>
        <p:nvSpPr>
          <p:cNvPr id="4"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400528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GB"/>
          </a:p>
        </p:txBody>
      </p:sp>
      <p:sp>
        <p:nvSpPr>
          <p:cNvPr id="3"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336802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3008313" cy="670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980729"/>
            <a:ext cx="5111750" cy="40324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980728"/>
            <a:ext cx="3008313" cy="40324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GB"/>
          </a:p>
        </p:txBody>
      </p:sp>
      <p:sp>
        <p:nvSpPr>
          <p:cNvPr id="6"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17289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051720" y="1052735"/>
            <a:ext cx="5226968" cy="36748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61967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914400" y="0"/>
            <a:ext cx="8050213" cy="765175"/>
          </a:xfrm>
        </p:spPr>
        <p:txBody>
          <a:bodyPr/>
          <a:lstStyle/>
          <a:p>
            <a:r>
              <a:rPr lang="en-US" smtClean="0"/>
              <a:t>Click to edit Master title style</a:t>
            </a:r>
            <a:endParaRPr lang="en-US" dirty="0"/>
          </a:p>
        </p:txBody>
      </p:sp>
      <p:sp>
        <p:nvSpPr>
          <p:cNvPr id="5" name="Rectangle 4"/>
          <p:cNvSpPr>
            <a:spLocks noGrp="1" noChangeArrowheads="1"/>
          </p:cNvSpPr>
          <p:nvPr>
            <p:ph type="ftr" sz="quarter" idx="10"/>
          </p:nvPr>
        </p:nvSpPr>
        <p:spPr>
          <a:ln/>
        </p:spPr>
        <p:txBody>
          <a:bodyPr/>
          <a:lstStyle>
            <a:lvl1pPr>
              <a:defRPr/>
            </a:lvl1pPr>
          </a:lstStyle>
          <a:p>
            <a:endParaRPr lang="en-GB"/>
          </a:p>
        </p:txBody>
      </p:sp>
      <p:sp>
        <p:nvSpPr>
          <p:cNvPr id="6" name="Rectangle 5"/>
          <p:cNvSpPr>
            <a:spLocks noGrp="1" noChangeArrowheads="1"/>
          </p:cNvSpPr>
          <p:nvPr>
            <p:ph type="sldNum" sz="quarter" idx="11"/>
          </p:nvPr>
        </p:nvSpPr>
        <p:spPr>
          <a:ln/>
        </p:spPr>
        <p:txBody>
          <a:bodyPr/>
          <a:lstStyle>
            <a:lvl1pPr>
              <a:defRPr/>
            </a:lvl1pPr>
          </a:lstStyle>
          <a:p>
            <a:fld id="{C2EE72AB-C86B-4895-80D0-6222FE76C4B9}" type="slidenum">
              <a:rPr lang="en-GB" smtClean="0"/>
              <a:t>‹#›</a:t>
            </a:fld>
            <a:endParaRPr lang="en-GB"/>
          </a:p>
        </p:txBody>
      </p:sp>
    </p:spTree>
    <p:extLst>
      <p:ext uri="{BB962C8B-B14F-4D97-AF65-F5344CB8AC3E}">
        <p14:creationId xmlns:p14="http://schemas.microsoft.com/office/powerpoint/2010/main" val="349460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xoserveBG.jpg"/>
          <p:cNvPicPr>
            <a:picLocks noChangeAspect="1"/>
          </p:cNvPicPr>
          <p:nvPr/>
        </p:nvPicPr>
        <p:blipFill>
          <a:blip r:embed="rId13">
            <a:extLst>
              <a:ext uri="{28A0092B-C50C-407E-A947-70E740481C1C}">
                <a14:useLocalDpi xmlns:a14="http://schemas.microsoft.com/office/drawing/2010/main" val="0"/>
              </a:ext>
            </a:extLst>
          </a:blip>
          <a:srcRect l="3317" t="24791" r="3421" b="10092"/>
          <a:stretch>
            <a:fillRect/>
          </a:stretch>
        </p:blipFill>
        <p:spPr bwMode="auto">
          <a:xfrm>
            <a:off x="0" y="620713"/>
            <a:ext cx="9102725"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9" name="Rectangle 3"/>
          <p:cNvSpPr>
            <a:spLocks noGrp="1" noChangeArrowheads="1"/>
          </p:cNvSpPr>
          <p:nvPr>
            <p:ph type="body" idx="1"/>
          </p:nvPr>
        </p:nvSpPr>
        <p:spPr bwMode="auto">
          <a:xfrm>
            <a:off x="395288" y="981075"/>
            <a:ext cx="8353425" cy="396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1380" name="Rectangle 4"/>
          <p:cNvSpPr>
            <a:spLocks noGrp="1" noChangeArrowheads="1"/>
          </p:cNvSpPr>
          <p:nvPr>
            <p:ph type="ftr" sz="quarter" idx="3"/>
          </p:nvPr>
        </p:nvSpPr>
        <p:spPr bwMode="auto">
          <a:xfrm>
            <a:off x="468313" y="6245225"/>
            <a:ext cx="55514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defRPr>
            </a:lvl1pPr>
          </a:lstStyle>
          <a:p>
            <a:endParaRPr lang="en-GB"/>
          </a:p>
        </p:txBody>
      </p:sp>
      <p:sp>
        <p:nvSpPr>
          <p:cNvPr id="101381" name="Rectangle 5"/>
          <p:cNvSpPr>
            <a:spLocks noGrp="1" noChangeArrowheads="1"/>
          </p:cNvSpPr>
          <p:nvPr>
            <p:ph type="sldNum" sz="quarter" idx="4"/>
          </p:nvPr>
        </p:nvSpPr>
        <p:spPr bwMode="auto">
          <a:xfrm>
            <a:off x="0" y="0"/>
            <a:ext cx="4492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fld id="{C2EE72AB-C86B-4895-80D0-6222FE76C4B9}" type="slidenum">
              <a:rPr lang="en-GB" smtClean="0"/>
              <a:t>‹#›</a:t>
            </a:fld>
            <a:endParaRPr lang="en-GB"/>
          </a:p>
        </p:txBody>
      </p:sp>
      <p:pic>
        <p:nvPicPr>
          <p:cNvPr id="1030" name="Picture 2" descr="xoserveBG.jpg"/>
          <p:cNvPicPr>
            <a:picLocks noChangeAspect="1"/>
          </p:cNvPicPr>
          <p:nvPr/>
        </p:nvPicPr>
        <p:blipFill>
          <a:blip r:embed="rId13">
            <a:extLst>
              <a:ext uri="{28A0092B-C50C-407E-A947-70E740481C1C}">
                <a14:useLocalDpi xmlns:a14="http://schemas.microsoft.com/office/drawing/2010/main" val="0"/>
              </a:ext>
            </a:extLst>
          </a:blip>
          <a:srcRect t="91991"/>
          <a:stretch>
            <a:fillRect/>
          </a:stretch>
        </p:blipFill>
        <p:spPr bwMode="auto">
          <a:xfrm>
            <a:off x="0" y="6308725"/>
            <a:ext cx="9144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4" name="Rectangle 8"/>
          <p:cNvSpPr>
            <a:spLocks noGrp="1" noChangeArrowheads="1"/>
          </p:cNvSpPr>
          <p:nvPr>
            <p:ph type="title"/>
          </p:nvPr>
        </p:nvSpPr>
        <p:spPr bwMode="auto">
          <a:xfrm>
            <a:off x="914400" y="0"/>
            <a:ext cx="8050213"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a:p>
        </p:txBody>
      </p:sp>
      <p:pic>
        <p:nvPicPr>
          <p:cNvPr id="1032" name="Picture 1"/>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02500" y="5300663"/>
            <a:ext cx="1590675"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rtl="0" eaLnBrk="1" fontAlgn="base" hangingPunct="1">
        <a:spcBef>
          <a:spcPct val="0"/>
        </a:spcBef>
        <a:spcAft>
          <a:spcPct val="0"/>
        </a:spcAft>
        <a:defRPr sz="3000" b="1">
          <a:solidFill>
            <a:srgbClr val="68AEE0"/>
          </a:solidFill>
          <a:latin typeface="+mj-lt"/>
          <a:ea typeface="+mj-ea"/>
          <a:cs typeface="+mj-cs"/>
        </a:defRPr>
      </a:lvl1pPr>
      <a:lvl2pPr algn="r" rtl="0" eaLnBrk="1" fontAlgn="base" hangingPunct="1">
        <a:spcBef>
          <a:spcPct val="0"/>
        </a:spcBef>
        <a:spcAft>
          <a:spcPct val="0"/>
        </a:spcAft>
        <a:defRPr sz="3000" b="1">
          <a:solidFill>
            <a:srgbClr val="68AEE0"/>
          </a:solidFill>
          <a:latin typeface="Arial" charset="0"/>
          <a:ea typeface="ＭＳ Ｐゴシック" charset="0"/>
        </a:defRPr>
      </a:lvl2pPr>
      <a:lvl3pPr algn="r" rtl="0" eaLnBrk="1" fontAlgn="base" hangingPunct="1">
        <a:spcBef>
          <a:spcPct val="0"/>
        </a:spcBef>
        <a:spcAft>
          <a:spcPct val="0"/>
        </a:spcAft>
        <a:defRPr sz="3000" b="1">
          <a:solidFill>
            <a:srgbClr val="68AEE0"/>
          </a:solidFill>
          <a:latin typeface="Arial" charset="0"/>
          <a:ea typeface="ＭＳ Ｐゴシック" charset="0"/>
        </a:defRPr>
      </a:lvl3pPr>
      <a:lvl4pPr algn="r" rtl="0" eaLnBrk="1" fontAlgn="base" hangingPunct="1">
        <a:spcBef>
          <a:spcPct val="0"/>
        </a:spcBef>
        <a:spcAft>
          <a:spcPct val="0"/>
        </a:spcAft>
        <a:defRPr sz="3000" b="1">
          <a:solidFill>
            <a:srgbClr val="68AEE0"/>
          </a:solidFill>
          <a:latin typeface="Arial" charset="0"/>
          <a:ea typeface="ＭＳ Ｐゴシック" charset="0"/>
        </a:defRPr>
      </a:lvl4pPr>
      <a:lvl5pPr algn="r" rtl="0" eaLnBrk="1" fontAlgn="base" hangingPunct="1">
        <a:spcBef>
          <a:spcPct val="0"/>
        </a:spcBef>
        <a:spcAft>
          <a:spcPct val="0"/>
        </a:spcAft>
        <a:defRPr sz="3000" b="1">
          <a:solidFill>
            <a:srgbClr val="68AEE0"/>
          </a:solidFill>
          <a:latin typeface="Arial" charset="0"/>
          <a:ea typeface="ＭＳ Ｐゴシック" charset="0"/>
        </a:defRPr>
      </a:lvl5pPr>
      <a:lvl6pPr marL="457200" algn="r" rtl="0" eaLnBrk="1" fontAlgn="base" hangingPunct="1">
        <a:spcBef>
          <a:spcPct val="0"/>
        </a:spcBef>
        <a:spcAft>
          <a:spcPct val="0"/>
        </a:spcAft>
        <a:defRPr sz="3000">
          <a:solidFill>
            <a:srgbClr val="5AA1F0"/>
          </a:solidFill>
          <a:latin typeface="Arial" charset="0"/>
          <a:ea typeface="ＭＳ Ｐゴシック" charset="0"/>
        </a:defRPr>
      </a:lvl6pPr>
      <a:lvl7pPr marL="914400" algn="r" rtl="0" eaLnBrk="1" fontAlgn="base" hangingPunct="1">
        <a:spcBef>
          <a:spcPct val="0"/>
        </a:spcBef>
        <a:spcAft>
          <a:spcPct val="0"/>
        </a:spcAft>
        <a:defRPr sz="3000">
          <a:solidFill>
            <a:srgbClr val="5AA1F0"/>
          </a:solidFill>
          <a:latin typeface="Arial" charset="0"/>
          <a:ea typeface="ＭＳ Ｐゴシック" charset="0"/>
        </a:defRPr>
      </a:lvl7pPr>
      <a:lvl8pPr marL="1371600" algn="r" rtl="0" eaLnBrk="1" fontAlgn="base" hangingPunct="1">
        <a:spcBef>
          <a:spcPct val="0"/>
        </a:spcBef>
        <a:spcAft>
          <a:spcPct val="0"/>
        </a:spcAft>
        <a:defRPr sz="3000">
          <a:solidFill>
            <a:srgbClr val="5AA1F0"/>
          </a:solidFill>
          <a:latin typeface="Arial" charset="0"/>
          <a:ea typeface="ＭＳ Ｐゴシック" charset="0"/>
        </a:defRPr>
      </a:lvl8pPr>
      <a:lvl9pPr marL="1828800" algn="r" rtl="0" eaLnBrk="1" fontAlgn="base" hangingPunct="1">
        <a:spcBef>
          <a:spcPct val="0"/>
        </a:spcBef>
        <a:spcAft>
          <a:spcPct val="0"/>
        </a:spcAft>
        <a:defRPr sz="3000">
          <a:solidFill>
            <a:srgbClr val="5AA1F0"/>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400">
          <a:solidFill>
            <a:schemeClr val="tx1"/>
          </a:solidFill>
          <a:latin typeface="+mn-lt"/>
          <a:ea typeface="+mn-ea"/>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3" descr="00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5"/>
          <p:cNvSpPr>
            <a:spLocks noGrp="1" noChangeArrowheads="1"/>
          </p:cNvSpPr>
          <p:nvPr>
            <p:ph type="title"/>
          </p:nvPr>
        </p:nvSpPr>
        <p:spPr bwMode="auto">
          <a:xfrm>
            <a:off x="225425" y="66675"/>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2052" name="Rectangle 9"/>
          <p:cNvSpPr>
            <a:spLocks noGrp="1" noChangeArrowheads="1"/>
          </p:cNvSpPr>
          <p:nvPr>
            <p:ph type="body" idx="1"/>
          </p:nvPr>
        </p:nvSpPr>
        <p:spPr bwMode="auto">
          <a:xfrm>
            <a:off x="228600" y="1219200"/>
            <a:ext cx="868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5375" name="Rectangle 15"/>
          <p:cNvSpPr>
            <a:spLocks noGrp="1" noChangeArrowheads="1"/>
          </p:cNvSpPr>
          <p:nvPr>
            <p:ph type="ftr" sz="quarter" idx="3"/>
          </p:nvPr>
        </p:nvSpPr>
        <p:spPr bwMode="auto">
          <a:xfrm>
            <a:off x="2565400" y="6386513"/>
            <a:ext cx="4200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pPr>
              <a:defRPr/>
            </a:pPr>
            <a:fld id="{383C1A5D-ACBA-4FCA-B324-F34E5212B9F8}" type="slidenum">
              <a:rPr lang="en-GB"/>
              <a:pPr>
                <a:defRPr/>
              </a:pPr>
              <a:t>‹#›</a:t>
            </a:fld>
            <a:endParaRPr lang="en-GB"/>
          </a:p>
        </p:txBody>
      </p:sp>
      <p:sp>
        <p:nvSpPr>
          <p:cNvPr id="15381" name="Rectangle 21"/>
          <p:cNvSpPr>
            <a:spLocks noGrp="1" noChangeArrowheads="1"/>
          </p:cNvSpPr>
          <p:nvPr>
            <p:ph type="dt" sz="quarter" idx="2"/>
          </p:nvPr>
        </p:nvSpPr>
        <p:spPr bwMode="auto">
          <a:xfrm>
            <a:off x="42863" y="6632575"/>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
        <p:nvSpPr>
          <p:cNvPr id="2055" name="Rectangle 22"/>
          <p:cNvSpPr>
            <a:spLocks noChangeArrowheads="1"/>
          </p:cNvSpPr>
          <p:nvPr/>
        </p:nvSpPr>
        <p:spPr bwMode="auto">
          <a:xfrm>
            <a:off x="0" y="1096963"/>
            <a:ext cx="9144000" cy="31750"/>
          </a:xfrm>
          <a:prstGeom prst="rect">
            <a:avLst/>
          </a:prstGeom>
          <a:gradFill rotWithShape="0">
            <a:gsLst>
              <a:gs pos="0">
                <a:srgbClr val="0062C8"/>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pic>
        <p:nvPicPr>
          <p:cNvPr id="2056" name="Picture 1"/>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34250" y="5495925"/>
            <a:ext cx="1630363"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iming>
    <p:tnLst>
      <p:par>
        <p:cTn id="1" dur="indefinite" restart="never" nodeType="tmRoot"/>
      </p:par>
    </p:tnLst>
  </p:timing>
  <p:txStyles>
    <p:titleStyle>
      <a:lvl1pPr algn="r" rtl="0" eaLnBrk="1" fontAlgn="base" hangingPunct="1">
        <a:spcBef>
          <a:spcPct val="0"/>
        </a:spcBef>
        <a:spcAft>
          <a:spcPct val="0"/>
        </a:spcAft>
        <a:defRPr sz="3000" b="1">
          <a:solidFill>
            <a:srgbClr val="68AEE0"/>
          </a:solidFill>
          <a:latin typeface="+mj-lt"/>
          <a:ea typeface="+mj-ea"/>
          <a:cs typeface="+mj-cs"/>
        </a:defRPr>
      </a:lvl1pPr>
      <a:lvl2pPr algn="r" rtl="0" eaLnBrk="1" fontAlgn="base" hangingPunct="1">
        <a:spcBef>
          <a:spcPct val="0"/>
        </a:spcBef>
        <a:spcAft>
          <a:spcPct val="0"/>
        </a:spcAft>
        <a:defRPr sz="3000" b="1">
          <a:solidFill>
            <a:srgbClr val="68AEE0"/>
          </a:solidFill>
          <a:latin typeface="Arial" charset="0"/>
        </a:defRPr>
      </a:lvl2pPr>
      <a:lvl3pPr algn="r" rtl="0" eaLnBrk="1" fontAlgn="base" hangingPunct="1">
        <a:spcBef>
          <a:spcPct val="0"/>
        </a:spcBef>
        <a:spcAft>
          <a:spcPct val="0"/>
        </a:spcAft>
        <a:defRPr sz="3000" b="1">
          <a:solidFill>
            <a:srgbClr val="68AEE0"/>
          </a:solidFill>
          <a:latin typeface="Arial" charset="0"/>
        </a:defRPr>
      </a:lvl3pPr>
      <a:lvl4pPr algn="r" rtl="0" eaLnBrk="1" fontAlgn="base" hangingPunct="1">
        <a:spcBef>
          <a:spcPct val="0"/>
        </a:spcBef>
        <a:spcAft>
          <a:spcPct val="0"/>
        </a:spcAft>
        <a:defRPr sz="3000" b="1">
          <a:solidFill>
            <a:srgbClr val="68AEE0"/>
          </a:solidFill>
          <a:latin typeface="Arial" charset="0"/>
        </a:defRPr>
      </a:lvl4pPr>
      <a:lvl5pPr algn="r" rtl="0" eaLnBrk="1" fontAlgn="base" hangingPunct="1">
        <a:spcBef>
          <a:spcPct val="0"/>
        </a:spcBef>
        <a:spcAft>
          <a:spcPct val="0"/>
        </a:spcAft>
        <a:defRPr sz="3000" b="1">
          <a:solidFill>
            <a:srgbClr val="68AEE0"/>
          </a:solidFill>
          <a:latin typeface="Arial" charset="0"/>
        </a:defRPr>
      </a:lvl5pPr>
      <a:lvl6pPr marL="457200" algn="ctr" rtl="0" eaLnBrk="1" fontAlgn="base" hangingPunct="1">
        <a:spcBef>
          <a:spcPct val="0"/>
        </a:spcBef>
        <a:spcAft>
          <a:spcPct val="0"/>
        </a:spcAft>
        <a:defRPr sz="2800" b="1">
          <a:solidFill>
            <a:schemeClr val="tx1"/>
          </a:solidFill>
          <a:latin typeface="Arial" charset="0"/>
        </a:defRPr>
      </a:lvl6pPr>
      <a:lvl7pPr marL="914400" algn="ctr" rtl="0" eaLnBrk="1" fontAlgn="base" hangingPunct="1">
        <a:spcBef>
          <a:spcPct val="0"/>
        </a:spcBef>
        <a:spcAft>
          <a:spcPct val="0"/>
        </a:spcAft>
        <a:defRPr sz="2800" b="1">
          <a:solidFill>
            <a:schemeClr val="tx1"/>
          </a:solidFill>
          <a:latin typeface="Arial" charset="0"/>
        </a:defRPr>
      </a:lvl7pPr>
      <a:lvl8pPr marL="1371600" algn="ctr" rtl="0" eaLnBrk="1" fontAlgn="base" hangingPunct="1">
        <a:spcBef>
          <a:spcPct val="0"/>
        </a:spcBef>
        <a:spcAft>
          <a:spcPct val="0"/>
        </a:spcAft>
        <a:defRPr sz="2800" b="1">
          <a:solidFill>
            <a:schemeClr val="tx1"/>
          </a:solidFill>
          <a:latin typeface="Arial" charset="0"/>
        </a:defRPr>
      </a:lvl8pPr>
      <a:lvl9pPr marL="1828800" algn="ctr" rtl="0" eaLnBrk="1" fontAlgn="base" hangingPunct="1">
        <a:spcBef>
          <a:spcPct val="0"/>
        </a:spcBef>
        <a:spcAft>
          <a:spcPct val="0"/>
        </a:spcAft>
        <a:defRPr sz="2800" b="1">
          <a:solidFill>
            <a:schemeClr val="tx1"/>
          </a:solidFill>
          <a:latin typeface="Arial" charset="0"/>
        </a:defRPr>
      </a:lvl9pPr>
    </p:titleStyle>
    <p:bodyStyle>
      <a:lvl1pPr marL="342900" indent="-342900" algn="l" rtl="0" eaLnBrk="1" fontAlgn="base" hangingPunct="1">
        <a:spcBef>
          <a:spcPct val="20000"/>
        </a:spcBef>
        <a:spcAft>
          <a:spcPct val="0"/>
        </a:spcAft>
        <a:buClr>
          <a:srgbClr val="0062C8"/>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62C8"/>
        </a:buClr>
        <a:buFont typeface="Wingdings" pitchFamily="2" charset="2"/>
        <a:buChar char="§"/>
        <a:defRPr sz="2000">
          <a:solidFill>
            <a:schemeClr val="tx1"/>
          </a:solidFill>
          <a:latin typeface="+mn-lt"/>
        </a:defRPr>
      </a:lvl2pPr>
      <a:lvl3pPr marL="1143000" indent="-228600" algn="l" rtl="0" eaLnBrk="1" fontAlgn="base" hangingPunct="1">
        <a:spcBef>
          <a:spcPct val="20000"/>
        </a:spcBef>
        <a:spcAft>
          <a:spcPct val="0"/>
        </a:spcAft>
        <a:buClr>
          <a:srgbClr val="0062C8"/>
        </a:buClr>
        <a:buFont typeface="Wingdings" pitchFamily="2" charset="2"/>
        <a:buChar char="§"/>
        <a:defRPr>
          <a:solidFill>
            <a:schemeClr val="tx1"/>
          </a:solidFill>
          <a:latin typeface="+mn-lt"/>
        </a:defRPr>
      </a:lvl3pPr>
      <a:lvl4pPr marL="16002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4pPr>
      <a:lvl5pPr marL="20574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5pPr>
      <a:lvl6pPr marL="25146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smtClean="0"/>
              <a:t>AES File Change</a:t>
            </a:r>
            <a:br>
              <a:rPr lang="en-GB" dirty="0" smtClean="0"/>
            </a:br>
            <a:r>
              <a:rPr lang="en-GB" dirty="0" smtClean="0"/>
              <a:t>Assessment Overview</a:t>
            </a:r>
            <a:endParaRPr lang="en-GB" dirty="0"/>
          </a:p>
        </p:txBody>
      </p:sp>
      <p:sp>
        <p:nvSpPr>
          <p:cNvPr id="3" name="Subtitle 2"/>
          <p:cNvSpPr>
            <a:spLocks noGrp="1"/>
          </p:cNvSpPr>
          <p:nvPr>
            <p:ph type="subTitle" sz="quarter" idx="1"/>
          </p:nvPr>
        </p:nvSpPr>
        <p:spPr>
          <a:xfrm>
            <a:off x="1411560" y="4365030"/>
            <a:ext cx="6400800" cy="792162"/>
          </a:xfrm>
        </p:spPr>
        <p:txBody>
          <a:bodyPr/>
          <a:lstStyle/>
          <a:p>
            <a:r>
              <a:rPr lang="en-GB" dirty="0" smtClean="0"/>
              <a:t>August 2015</a:t>
            </a:r>
            <a:endParaRPr lang="en-GB" dirty="0"/>
          </a:p>
        </p:txBody>
      </p:sp>
    </p:spTree>
    <p:extLst>
      <p:ext uri="{BB962C8B-B14F-4D97-AF65-F5344CB8AC3E}">
        <p14:creationId xmlns:p14="http://schemas.microsoft.com/office/powerpoint/2010/main" val="2462106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5 Assessment</a:t>
            </a:r>
            <a:endParaRPr lang="en-GB" dirty="0"/>
          </a:p>
        </p:txBody>
      </p:sp>
      <p:sp>
        <p:nvSpPr>
          <p:cNvPr id="3" name="Content Placeholder 2"/>
          <p:cNvSpPr>
            <a:spLocks noGrp="1"/>
          </p:cNvSpPr>
          <p:nvPr>
            <p:ph idx="1"/>
          </p:nvPr>
        </p:nvSpPr>
        <p:spPr/>
        <p:txBody>
          <a:bodyPr/>
          <a:lstStyle/>
          <a:p>
            <a:pPr>
              <a:spcAft>
                <a:spcPts val="600"/>
              </a:spcAft>
            </a:pPr>
            <a:r>
              <a:rPr lang="en-GB" sz="2000" dirty="0">
                <a:solidFill>
                  <a:schemeClr val="accent2"/>
                </a:solidFill>
              </a:rPr>
              <a:t>Option: </a:t>
            </a:r>
            <a:r>
              <a:rPr lang="en-GB" sz="2000" dirty="0" smtClean="0"/>
              <a:t>Add new Plot Number field to S70 record</a:t>
            </a:r>
            <a:endParaRPr lang="en-GB" sz="2000" dirty="0"/>
          </a:p>
          <a:p>
            <a:pPr>
              <a:spcAft>
                <a:spcPts val="600"/>
              </a:spcAft>
            </a:pPr>
            <a:r>
              <a:rPr lang="en-GB" sz="2000" dirty="0">
                <a:solidFill>
                  <a:schemeClr val="accent2"/>
                </a:solidFill>
              </a:rPr>
              <a:t>Pros: </a:t>
            </a:r>
            <a:r>
              <a:rPr lang="en-GB" sz="2000" dirty="0" smtClean="0"/>
              <a:t>Provides a distinct address field for the provision of plot information.</a:t>
            </a:r>
            <a:r>
              <a:rPr lang="en-GB" sz="2000" dirty="0"/>
              <a:t> This would also enable the plot information to flow on the nomination and confirmation response files</a:t>
            </a:r>
          </a:p>
          <a:p>
            <a:pPr>
              <a:spcAft>
                <a:spcPts val="600"/>
              </a:spcAft>
            </a:pPr>
            <a:r>
              <a:rPr lang="en-GB" sz="2000" dirty="0">
                <a:solidFill>
                  <a:schemeClr val="accent2"/>
                </a:solidFill>
              </a:rPr>
              <a:t>Cons: </a:t>
            </a:r>
            <a:r>
              <a:rPr lang="en-GB" sz="2000" dirty="0"/>
              <a:t>This change would impact the other files that the S70 record forms part of (NMR, CFR, NFR, DCF, EXZ, MIN, TRF</a:t>
            </a:r>
            <a:r>
              <a:rPr lang="en-GB" sz="2000" dirty="0" smtClean="0"/>
              <a:t>), along with changes to the iGT meter point creation files. </a:t>
            </a:r>
            <a:r>
              <a:rPr lang="en-GB" sz="2000" dirty="0"/>
              <a:t>This change would not be limited to files that relate to iGT </a:t>
            </a:r>
            <a:r>
              <a:rPr lang="en-GB" sz="2000" dirty="0" smtClean="0"/>
              <a:t>sites</a:t>
            </a:r>
          </a:p>
          <a:p>
            <a:pPr>
              <a:spcAft>
                <a:spcPts val="600"/>
              </a:spcAft>
            </a:pPr>
            <a:r>
              <a:rPr lang="en-GB" sz="2000" dirty="0" smtClean="0">
                <a:solidFill>
                  <a:schemeClr val="accent2"/>
                </a:solidFill>
              </a:rPr>
              <a:t>Impact </a:t>
            </a:r>
            <a:r>
              <a:rPr lang="en-GB" sz="2000" dirty="0">
                <a:solidFill>
                  <a:schemeClr val="accent2"/>
                </a:solidFill>
              </a:rPr>
              <a:t>Assessment: </a:t>
            </a:r>
            <a:r>
              <a:rPr lang="en-GB" sz="2000" dirty="0" smtClean="0"/>
              <a:t>High impact to system and file design due to a new data item being added. This would also require consequential changes to CMS. Due to the level of change this would not be viable for day one delivery</a:t>
            </a:r>
            <a:endParaRPr lang="en-GB" sz="2000" dirty="0"/>
          </a:p>
        </p:txBody>
      </p:sp>
    </p:spTree>
    <p:extLst>
      <p:ext uri="{BB962C8B-B14F-4D97-AF65-F5344CB8AC3E}">
        <p14:creationId xmlns:p14="http://schemas.microsoft.com/office/powerpoint/2010/main" val="26811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5a Assessment</a:t>
            </a:r>
            <a:endParaRPr lang="en-GB" dirty="0"/>
          </a:p>
        </p:txBody>
      </p:sp>
      <p:sp>
        <p:nvSpPr>
          <p:cNvPr id="3" name="Content Placeholder 2"/>
          <p:cNvSpPr>
            <a:spLocks noGrp="1"/>
          </p:cNvSpPr>
          <p:nvPr>
            <p:ph idx="1"/>
          </p:nvPr>
        </p:nvSpPr>
        <p:spPr/>
        <p:txBody>
          <a:bodyPr/>
          <a:lstStyle/>
          <a:p>
            <a:pPr>
              <a:spcAft>
                <a:spcPts val="600"/>
              </a:spcAft>
            </a:pPr>
            <a:r>
              <a:rPr lang="en-GB" sz="2100" dirty="0" smtClean="0">
                <a:solidFill>
                  <a:schemeClr val="accent2"/>
                </a:solidFill>
              </a:rPr>
              <a:t>Alternative Option</a:t>
            </a:r>
            <a:r>
              <a:rPr lang="en-GB" sz="2100" dirty="0">
                <a:solidFill>
                  <a:schemeClr val="accent2"/>
                </a:solidFill>
              </a:rPr>
              <a:t>: </a:t>
            </a:r>
            <a:r>
              <a:rPr lang="en-GB" sz="2100" dirty="0" smtClean="0"/>
              <a:t>Add new Plot Number field to T08 record and replace the S70 in the AES with the new T08 record</a:t>
            </a:r>
            <a:endParaRPr lang="en-GB" sz="2100" dirty="0"/>
          </a:p>
          <a:p>
            <a:pPr>
              <a:spcAft>
                <a:spcPts val="600"/>
              </a:spcAft>
            </a:pPr>
            <a:r>
              <a:rPr lang="en-GB" sz="2100" dirty="0">
                <a:solidFill>
                  <a:schemeClr val="accent2"/>
                </a:solidFill>
              </a:rPr>
              <a:t>Pros: </a:t>
            </a:r>
            <a:r>
              <a:rPr lang="en-GB" sz="2100" dirty="0"/>
              <a:t>Provides a </a:t>
            </a:r>
            <a:r>
              <a:rPr lang="en-GB" sz="2100" dirty="0" smtClean="0"/>
              <a:t>distinct address field for the provision of plot information</a:t>
            </a:r>
          </a:p>
          <a:p>
            <a:pPr>
              <a:spcAft>
                <a:spcPts val="600"/>
              </a:spcAft>
            </a:pPr>
            <a:r>
              <a:rPr lang="en-GB" sz="2100" dirty="0" smtClean="0">
                <a:solidFill>
                  <a:schemeClr val="accent2"/>
                </a:solidFill>
              </a:rPr>
              <a:t>Cons</a:t>
            </a:r>
            <a:r>
              <a:rPr lang="en-GB" sz="2100" dirty="0">
                <a:solidFill>
                  <a:schemeClr val="accent2"/>
                </a:solidFill>
              </a:rPr>
              <a:t>: </a:t>
            </a:r>
            <a:r>
              <a:rPr lang="en-GB" sz="2100" dirty="0"/>
              <a:t>This change would impact the other files that the </a:t>
            </a:r>
            <a:r>
              <a:rPr lang="en-GB" sz="2100" dirty="0" smtClean="0"/>
              <a:t>T08 </a:t>
            </a:r>
            <a:r>
              <a:rPr lang="en-GB" sz="2100" dirty="0"/>
              <a:t>record forms part of </a:t>
            </a:r>
            <a:r>
              <a:rPr lang="en-GB" sz="2100" dirty="0" smtClean="0"/>
              <a:t>(only the NAC</a:t>
            </a:r>
            <a:r>
              <a:rPr lang="en-GB" sz="2100" dirty="0"/>
              <a:t>), along with changes to the iGT meter point creation </a:t>
            </a:r>
            <a:r>
              <a:rPr lang="en-GB" sz="2100" dirty="0" smtClean="0"/>
              <a:t>files</a:t>
            </a:r>
            <a:endParaRPr lang="en-GB" sz="2100" dirty="0">
              <a:solidFill>
                <a:schemeClr val="accent2"/>
              </a:solidFill>
            </a:endParaRPr>
          </a:p>
          <a:p>
            <a:pPr>
              <a:spcAft>
                <a:spcPts val="600"/>
              </a:spcAft>
            </a:pPr>
            <a:r>
              <a:rPr lang="en-GB" sz="2100" dirty="0">
                <a:solidFill>
                  <a:schemeClr val="accent2"/>
                </a:solidFill>
              </a:rPr>
              <a:t>Impact Assessment: </a:t>
            </a:r>
            <a:r>
              <a:rPr lang="en-GB" sz="2100" dirty="0" smtClean="0"/>
              <a:t>High impact to system and file design due to a new data item being added. This would also require consequential changes to CMS. Due to the level of change this would not be viable for day one delivery</a:t>
            </a:r>
            <a:endParaRPr lang="en-GB" sz="2100" dirty="0"/>
          </a:p>
        </p:txBody>
      </p:sp>
    </p:spTree>
    <p:extLst>
      <p:ext uri="{BB962C8B-B14F-4D97-AF65-F5344CB8AC3E}">
        <p14:creationId xmlns:p14="http://schemas.microsoft.com/office/powerpoint/2010/main" val="564066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6 Assessment</a:t>
            </a:r>
            <a:endParaRPr lang="en-GB" dirty="0"/>
          </a:p>
        </p:txBody>
      </p:sp>
      <p:sp>
        <p:nvSpPr>
          <p:cNvPr id="3" name="Content Placeholder 2"/>
          <p:cNvSpPr>
            <a:spLocks noGrp="1"/>
          </p:cNvSpPr>
          <p:nvPr>
            <p:ph idx="1"/>
          </p:nvPr>
        </p:nvSpPr>
        <p:spPr/>
        <p:txBody>
          <a:bodyPr/>
          <a:lstStyle/>
          <a:p>
            <a:pPr>
              <a:spcAft>
                <a:spcPts val="600"/>
              </a:spcAft>
            </a:pPr>
            <a:r>
              <a:rPr lang="en-GB" dirty="0">
                <a:solidFill>
                  <a:schemeClr val="accent2"/>
                </a:solidFill>
              </a:rPr>
              <a:t>Alternative Option: </a:t>
            </a:r>
            <a:r>
              <a:rPr lang="en-GB" dirty="0" smtClean="0"/>
              <a:t>Replace the S70 record with T08 record across all file formats</a:t>
            </a:r>
            <a:endParaRPr lang="en-GB" dirty="0"/>
          </a:p>
          <a:p>
            <a:pPr>
              <a:spcAft>
                <a:spcPts val="600"/>
              </a:spcAft>
            </a:pPr>
            <a:r>
              <a:rPr lang="en-GB" dirty="0">
                <a:solidFill>
                  <a:schemeClr val="accent2"/>
                </a:solidFill>
              </a:rPr>
              <a:t>Pros: </a:t>
            </a:r>
            <a:r>
              <a:rPr lang="en-GB" dirty="0"/>
              <a:t>Provides a </a:t>
            </a:r>
            <a:r>
              <a:rPr lang="en-GB" dirty="0" smtClean="0"/>
              <a:t>single standard address record for utilisation in files</a:t>
            </a:r>
            <a:endParaRPr lang="en-GB" dirty="0"/>
          </a:p>
          <a:p>
            <a:pPr>
              <a:spcAft>
                <a:spcPts val="600"/>
              </a:spcAft>
            </a:pPr>
            <a:r>
              <a:rPr lang="en-GB" dirty="0">
                <a:solidFill>
                  <a:schemeClr val="accent2"/>
                </a:solidFill>
              </a:rPr>
              <a:t>Cons: </a:t>
            </a:r>
            <a:r>
              <a:rPr lang="en-GB" dirty="0" smtClean="0"/>
              <a:t>This change would impact all files that contain the S70 record (NMR</a:t>
            </a:r>
            <a:r>
              <a:rPr lang="en-GB" dirty="0"/>
              <a:t>, CFR, NFR, DCF, EXZ, MIN, TRF</a:t>
            </a:r>
            <a:r>
              <a:rPr lang="en-GB" dirty="0" smtClean="0"/>
              <a:t>). Impact is not limited to iGT file formats</a:t>
            </a:r>
            <a:endParaRPr lang="en-GB" dirty="0">
              <a:solidFill>
                <a:schemeClr val="accent2"/>
              </a:solidFill>
            </a:endParaRPr>
          </a:p>
          <a:p>
            <a:pPr>
              <a:spcAft>
                <a:spcPts val="600"/>
              </a:spcAft>
            </a:pPr>
            <a:r>
              <a:rPr lang="en-GB" dirty="0">
                <a:solidFill>
                  <a:schemeClr val="accent2"/>
                </a:solidFill>
              </a:rPr>
              <a:t>Impact Assessment: </a:t>
            </a:r>
            <a:r>
              <a:rPr lang="en-GB" dirty="0"/>
              <a:t>High impact to system </a:t>
            </a:r>
            <a:r>
              <a:rPr lang="en-GB" dirty="0" smtClean="0"/>
              <a:t>/ file design and testing. </a:t>
            </a:r>
            <a:r>
              <a:rPr lang="en-GB" dirty="0"/>
              <a:t>Due to the level of change this would not be viable for day one </a:t>
            </a:r>
            <a:r>
              <a:rPr lang="en-GB" dirty="0" smtClean="0"/>
              <a:t>delivery</a:t>
            </a:r>
            <a:endParaRPr lang="en-GB" dirty="0"/>
          </a:p>
        </p:txBody>
      </p:sp>
    </p:spTree>
    <p:extLst>
      <p:ext uri="{BB962C8B-B14F-4D97-AF65-F5344CB8AC3E}">
        <p14:creationId xmlns:p14="http://schemas.microsoft.com/office/powerpoint/2010/main" val="3356582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7 Assessment</a:t>
            </a:r>
            <a:endParaRPr lang="en-GB" dirty="0"/>
          </a:p>
        </p:txBody>
      </p:sp>
      <p:sp>
        <p:nvSpPr>
          <p:cNvPr id="3" name="Content Placeholder 2"/>
          <p:cNvSpPr>
            <a:spLocks noGrp="1"/>
          </p:cNvSpPr>
          <p:nvPr>
            <p:ph idx="1"/>
          </p:nvPr>
        </p:nvSpPr>
        <p:spPr/>
        <p:txBody>
          <a:bodyPr/>
          <a:lstStyle/>
          <a:p>
            <a:pPr>
              <a:spcAft>
                <a:spcPts val="600"/>
              </a:spcAft>
            </a:pPr>
            <a:r>
              <a:rPr lang="en-GB" dirty="0">
                <a:solidFill>
                  <a:schemeClr val="accent2"/>
                </a:solidFill>
              </a:rPr>
              <a:t>Alternative Option: </a:t>
            </a:r>
            <a:r>
              <a:rPr lang="en-GB" dirty="0" smtClean="0"/>
              <a:t>Do nothing, leave AES format as-is</a:t>
            </a:r>
            <a:endParaRPr lang="en-GB" dirty="0"/>
          </a:p>
          <a:p>
            <a:pPr>
              <a:spcAft>
                <a:spcPts val="600"/>
              </a:spcAft>
            </a:pPr>
            <a:r>
              <a:rPr lang="en-GB" dirty="0">
                <a:solidFill>
                  <a:schemeClr val="accent2"/>
                </a:solidFill>
              </a:rPr>
              <a:t>Pros: </a:t>
            </a:r>
            <a:r>
              <a:rPr lang="en-GB" dirty="0" smtClean="0"/>
              <a:t>No impact to design or file formats, data is available within Data Enquiry</a:t>
            </a:r>
            <a:endParaRPr lang="en-GB" dirty="0"/>
          </a:p>
          <a:p>
            <a:pPr>
              <a:spcAft>
                <a:spcPts val="600"/>
              </a:spcAft>
            </a:pPr>
            <a:r>
              <a:rPr lang="en-GB" dirty="0">
                <a:solidFill>
                  <a:schemeClr val="accent2"/>
                </a:solidFill>
              </a:rPr>
              <a:t>Cons: </a:t>
            </a:r>
            <a:r>
              <a:rPr lang="en-GB" dirty="0" smtClean="0"/>
              <a:t>Manual activity for Shippers to obtain plot address data from Data Enquiry</a:t>
            </a:r>
            <a:endParaRPr lang="en-GB" dirty="0">
              <a:solidFill>
                <a:schemeClr val="accent2"/>
              </a:solidFill>
            </a:endParaRPr>
          </a:p>
          <a:p>
            <a:pPr>
              <a:spcAft>
                <a:spcPts val="600"/>
              </a:spcAft>
            </a:pPr>
            <a:r>
              <a:rPr lang="en-GB" dirty="0">
                <a:solidFill>
                  <a:schemeClr val="accent2"/>
                </a:solidFill>
              </a:rPr>
              <a:t>Impact Assessment: </a:t>
            </a:r>
            <a:r>
              <a:rPr lang="en-GB" dirty="0"/>
              <a:t>No design impact, could be a short term / interim workaround for day one</a:t>
            </a:r>
          </a:p>
        </p:txBody>
      </p:sp>
    </p:spTree>
    <p:extLst>
      <p:ext uri="{BB962C8B-B14F-4D97-AF65-F5344CB8AC3E}">
        <p14:creationId xmlns:p14="http://schemas.microsoft.com/office/powerpoint/2010/main" val="340267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r>
              <a:rPr lang="en-GB" dirty="0" smtClean="0"/>
              <a:t>An issue has been identified where the Delivery Point Alias field, which is utilised for plot number information, is not included within the standard address record (S70) that is issued within the AES file</a:t>
            </a:r>
          </a:p>
          <a:p>
            <a:endParaRPr lang="en-GB" dirty="0"/>
          </a:p>
          <a:p>
            <a:r>
              <a:rPr lang="en-GB" dirty="0" smtClean="0"/>
              <a:t>As a result when the AES file is issued to the Shipper as part of the iGT meter point creation process there is a risk that insufficient address information may be provided for the meter point</a:t>
            </a:r>
            <a:endParaRPr lang="en-GB" dirty="0"/>
          </a:p>
        </p:txBody>
      </p:sp>
    </p:spTree>
    <p:extLst>
      <p:ext uri="{BB962C8B-B14F-4D97-AF65-F5344CB8AC3E}">
        <p14:creationId xmlns:p14="http://schemas.microsoft.com/office/powerpoint/2010/main" val="130306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Options Summary</a:t>
            </a:r>
            <a:endParaRPr lang="en-GB" dirty="0"/>
          </a:p>
        </p:txBody>
      </p:sp>
      <p:sp>
        <p:nvSpPr>
          <p:cNvPr id="3" name="Content Placeholder 2"/>
          <p:cNvSpPr>
            <a:spLocks noGrp="1"/>
          </p:cNvSpPr>
          <p:nvPr>
            <p:ph idx="1"/>
          </p:nvPr>
        </p:nvSpPr>
        <p:spPr/>
        <p:txBody>
          <a:bodyPr/>
          <a:lstStyle/>
          <a:p>
            <a:pPr marL="457200" indent="-457200">
              <a:spcAft>
                <a:spcPts val="600"/>
              </a:spcAft>
              <a:buFont typeface="+mj-lt"/>
              <a:buAutoNum type="arabicPeriod"/>
            </a:pPr>
            <a:r>
              <a:rPr lang="en-GB" dirty="0"/>
              <a:t>Utilise Building Name field for plot information</a:t>
            </a:r>
          </a:p>
          <a:p>
            <a:pPr marL="457200" indent="-457200">
              <a:spcAft>
                <a:spcPts val="600"/>
              </a:spcAft>
              <a:buFont typeface="+mj-lt"/>
              <a:buAutoNum type="arabicPeriod"/>
            </a:pPr>
            <a:r>
              <a:rPr lang="en-GB" dirty="0"/>
              <a:t>Create a new rule to issue NAC file to elected shipper. This contains T08 record</a:t>
            </a:r>
          </a:p>
          <a:p>
            <a:pPr marL="457200" indent="-457200">
              <a:spcAft>
                <a:spcPts val="600"/>
              </a:spcAft>
              <a:buFont typeface="+mj-lt"/>
              <a:buAutoNum type="arabicPeriod"/>
            </a:pPr>
            <a:r>
              <a:rPr lang="en-GB" dirty="0"/>
              <a:t>Replace S70 with T08 record to AES file as this record contains delivery point alias field</a:t>
            </a:r>
          </a:p>
          <a:p>
            <a:pPr marL="457200" indent="-457200">
              <a:spcAft>
                <a:spcPts val="600"/>
              </a:spcAft>
              <a:buFont typeface="+mj-lt"/>
              <a:buAutoNum type="arabicPeriod"/>
            </a:pPr>
            <a:r>
              <a:rPr lang="en-GB" dirty="0" smtClean="0"/>
              <a:t>Add delivery point alias to S70 record as we receive plot number in this field during SMP creation and amendment</a:t>
            </a:r>
          </a:p>
          <a:p>
            <a:pPr marL="457200" indent="-457200">
              <a:spcAft>
                <a:spcPts val="600"/>
              </a:spcAft>
              <a:buFont typeface="+mj-lt"/>
              <a:buAutoNum type="arabicPeriod"/>
            </a:pPr>
            <a:r>
              <a:rPr lang="en-GB" dirty="0" smtClean="0"/>
              <a:t>Create a brand new field (Plot Number) to be included in iGT meter point creation file and flow on S70</a:t>
            </a:r>
          </a:p>
        </p:txBody>
      </p:sp>
    </p:spTree>
    <p:extLst>
      <p:ext uri="{BB962C8B-B14F-4D97-AF65-F5344CB8AC3E}">
        <p14:creationId xmlns:p14="http://schemas.microsoft.com/office/powerpoint/2010/main" val="338305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Additional Considerations</a:t>
            </a:r>
            <a:endParaRPr lang="en-GB" dirty="0"/>
          </a:p>
        </p:txBody>
      </p:sp>
      <p:sp>
        <p:nvSpPr>
          <p:cNvPr id="3" name="Content Placeholder 2"/>
          <p:cNvSpPr>
            <a:spLocks noGrp="1"/>
          </p:cNvSpPr>
          <p:nvPr>
            <p:ph idx="1"/>
          </p:nvPr>
        </p:nvSpPr>
        <p:spPr/>
        <p:txBody>
          <a:bodyPr/>
          <a:lstStyle/>
          <a:p>
            <a:r>
              <a:rPr lang="en-GB" dirty="0" smtClean="0"/>
              <a:t>In addition to the options previously identified some supplementary variants have been included within our assessments</a:t>
            </a:r>
          </a:p>
          <a:p>
            <a:endParaRPr lang="en-GB" dirty="0"/>
          </a:p>
          <a:p>
            <a:r>
              <a:rPr lang="en-GB" dirty="0" smtClean="0"/>
              <a:t>Where some of the options have wider impacts of the files within the GT process wider industry approval may be required</a:t>
            </a:r>
            <a:endParaRPr lang="en-GB" dirty="0"/>
          </a:p>
        </p:txBody>
      </p:sp>
    </p:spTree>
    <p:extLst>
      <p:ext uri="{BB962C8B-B14F-4D97-AF65-F5344CB8AC3E}">
        <p14:creationId xmlns:p14="http://schemas.microsoft.com/office/powerpoint/2010/main" val="283644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1 Assessment</a:t>
            </a:r>
            <a:endParaRPr lang="en-GB" dirty="0"/>
          </a:p>
        </p:txBody>
      </p:sp>
      <p:sp>
        <p:nvSpPr>
          <p:cNvPr id="3" name="Content Placeholder 2"/>
          <p:cNvSpPr>
            <a:spLocks noGrp="1"/>
          </p:cNvSpPr>
          <p:nvPr>
            <p:ph idx="1"/>
          </p:nvPr>
        </p:nvSpPr>
        <p:spPr/>
        <p:txBody>
          <a:bodyPr/>
          <a:lstStyle/>
          <a:p>
            <a:pPr>
              <a:spcAft>
                <a:spcPts val="600"/>
              </a:spcAft>
            </a:pPr>
            <a:r>
              <a:rPr lang="en-GB" dirty="0">
                <a:solidFill>
                  <a:schemeClr val="accent2"/>
                </a:solidFill>
              </a:rPr>
              <a:t>Option: </a:t>
            </a:r>
            <a:r>
              <a:rPr lang="en-GB" dirty="0" smtClean="0"/>
              <a:t>Utilise Building Name for plot information</a:t>
            </a:r>
            <a:endParaRPr lang="en-GB" dirty="0"/>
          </a:p>
          <a:p>
            <a:pPr>
              <a:spcAft>
                <a:spcPts val="600"/>
              </a:spcAft>
            </a:pPr>
            <a:r>
              <a:rPr lang="en-GB" dirty="0">
                <a:solidFill>
                  <a:schemeClr val="accent2"/>
                </a:solidFill>
              </a:rPr>
              <a:t>Pros: </a:t>
            </a:r>
            <a:r>
              <a:rPr lang="en-GB" dirty="0" smtClean="0"/>
              <a:t>Existing field that is already contained within the AES / S70, therefore no file format changes required</a:t>
            </a:r>
            <a:endParaRPr lang="en-GB" dirty="0"/>
          </a:p>
          <a:p>
            <a:pPr>
              <a:spcAft>
                <a:spcPts val="600"/>
              </a:spcAft>
            </a:pPr>
            <a:r>
              <a:rPr lang="en-GB" dirty="0">
                <a:solidFill>
                  <a:schemeClr val="accent2"/>
                </a:solidFill>
              </a:rPr>
              <a:t>Cons: </a:t>
            </a:r>
            <a:r>
              <a:rPr lang="en-GB" dirty="0" smtClean="0"/>
              <a:t>Goes against the current GT guidelines for plot data population within address fields. Can be easily overwritten by building name updates and therefore plot data is lost. Single field being used for multiple purposes</a:t>
            </a:r>
            <a:endParaRPr lang="en-GB" dirty="0"/>
          </a:p>
          <a:p>
            <a:pPr>
              <a:spcAft>
                <a:spcPts val="600"/>
              </a:spcAft>
            </a:pPr>
            <a:r>
              <a:rPr lang="en-GB" dirty="0">
                <a:solidFill>
                  <a:schemeClr val="accent2"/>
                </a:solidFill>
              </a:rPr>
              <a:t>Impact Assessment: </a:t>
            </a:r>
            <a:r>
              <a:rPr lang="en-GB" dirty="0" smtClean="0"/>
              <a:t>No design impact, could be a short term / interim workaround for day one</a:t>
            </a:r>
            <a:endParaRPr lang="en-GB" dirty="0"/>
          </a:p>
        </p:txBody>
      </p:sp>
    </p:spTree>
    <p:extLst>
      <p:ext uri="{BB962C8B-B14F-4D97-AF65-F5344CB8AC3E}">
        <p14:creationId xmlns:p14="http://schemas.microsoft.com/office/powerpoint/2010/main" val="343701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2 Assessment</a:t>
            </a:r>
            <a:endParaRPr lang="en-GB" dirty="0"/>
          </a:p>
        </p:txBody>
      </p:sp>
      <p:sp>
        <p:nvSpPr>
          <p:cNvPr id="3" name="Content Placeholder 2"/>
          <p:cNvSpPr>
            <a:spLocks noGrp="1"/>
          </p:cNvSpPr>
          <p:nvPr>
            <p:ph idx="1"/>
          </p:nvPr>
        </p:nvSpPr>
        <p:spPr/>
        <p:txBody>
          <a:bodyPr/>
          <a:lstStyle/>
          <a:p>
            <a:pPr>
              <a:spcAft>
                <a:spcPts val="600"/>
              </a:spcAft>
            </a:pPr>
            <a:r>
              <a:rPr lang="en-GB" dirty="0">
                <a:solidFill>
                  <a:schemeClr val="accent2"/>
                </a:solidFill>
              </a:rPr>
              <a:t>Option: </a:t>
            </a:r>
            <a:r>
              <a:rPr lang="en-GB" dirty="0" smtClean="0"/>
              <a:t>Issue NAC file in addition to the AES file</a:t>
            </a:r>
            <a:endParaRPr lang="en-GB" dirty="0"/>
          </a:p>
          <a:p>
            <a:pPr>
              <a:spcAft>
                <a:spcPts val="600"/>
              </a:spcAft>
            </a:pPr>
            <a:r>
              <a:rPr lang="en-GB" dirty="0">
                <a:solidFill>
                  <a:schemeClr val="accent2"/>
                </a:solidFill>
              </a:rPr>
              <a:t>Pros: </a:t>
            </a:r>
            <a:r>
              <a:rPr lang="en-GB" dirty="0" smtClean="0"/>
              <a:t>Will provide Shippers with all required address information through the T08 and S70. No change to file formats</a:t>
            </a:r>
            <a:endParaRPr lang="en-GB" dirty="0"/>
          </a:p>
          <a:p>
            <a:pPr>
              <a:spcAft>
                <a:spcPts val="600"/>
              </a:spcAft>
            </a:pPr>
            <a:r>
              <a:rPr lang="en-GB" dirty="0">
                <a:solidFill>
                  <a:schemeClr val="accent2"/>
                </a:solidFill>
              </a:rPr>
              <a:t>Cons: </a:t>
            </a:r>
            <a:r>
              <a:rPr lang="en-GB" dirty="0" smtClean="0"/>
              <a:t>Two sets of address data issued to Shippers. S70 record in the AES file becomes redundant as no longer required</a:t>
            </a:r>
            <a:endParaRPr lang="en-GB" dirty="0"/>
          </a:p>
          <a:p>
            <a:pPr>
              <a:spcAft>
                <a:spcPts val="600"/>
              </a:spcAft>
            </a:pPr>
            <a:r>
              <a:rPr lang="en-GB" dirty="0">
                <a:solidFill>
                  <a:schemeClr val="accent2"/>
                </a:solidFill>
              </a:rPr>
              <a:t>Impact Assessment: </a:t>
            </a:r>
            <a:r>
              <a:rPr lang="en-GB" dirty="0" smtClean="0"/>
              <a:t>Minimal impact due to simple change to file generation logic within the iGT meter point creation </a:t>
            </a:r>
            <a:r>
              <a:rPr lang="en-GB" dirty="0"/>
              <a:t>process, </a:t>
            </a:r>
            <a:r>
              <a:rPr lang="en-GB" dirty="0" smtClean="0"/>
              <a:t>could </a:t>
            </a:r>
            <a:r>
              <a:rPr lang="en-GB" dirty="0"/>
              <a:t>be a short term / interim workaround for day one</a:t>
            </a:r>
          </a:p>
          <a:p>
            <a:pPr>
              <a:spcAft>
                <a:spcPts val="600"/>
              </a:spcAft>
            </a:pPr>
            <a:endParaRPr lang="en-GB" dirty="0"/>
          </a:p>
        </p:txBody>
      </p:sp>
    </p:spTree>
    <p:extLst>
      <p:ext uri="{BB962C8B-B14F-4D97-AF65-F5344CB8AC3E}">
        <p14:creationId xmlns:p14="http://schemas.microsoft.com/office/powerpoint/2010/main" val="136354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a:t>
            </a:r>
            <a:r>
              <a:rPr lang="en-GB" dirty="0" smtClean="0"/>
              <a:t>2a </a:t>
            </a:r>
            <a:r>
              <a:rPr lang="en-GB" dirty="0"/>
              <a:t>Assessment</a:t>
            </a:r>
          </a:p>
        </p:txBody>
      </p:sp>
      <p:sp>
        <p:nvSpPr>
          <p:cNvPr id="3" name="Content Placeholder 2"/>
          <p:cNvSpPr>
            <a:spLocks noGrp="1"/>
          </p:cNvSpPr>
          <p:nvPr>
            <p:ph idx="1"/>
          </p:nvPr>
        </p:nvSpPr>
        <p:spPr/>
        <p:txBody>
          <a:bodyPr/>
          <a:lstStyle/>
          <a:p>
            <a:pPr>
              <a:spcAft>
                <a:spcPts val="600"/>
              </a:spcAft>
            </a:pPr>
            <a:r>
              <a:rPr lang="en-GB" sz="2100" dirty="0">
                <a:solidFill>
                  <a:schemeClr val="accent2"/>
                </a:solidFill>
              </a:rPr>
              <a:t>Alternative Option: </a:t>
            </a:r>
            <a:r>
              <a:rPr lang="en-GB" sz="2100" dirty="0"/>
              <a:t>Issue NAC file in addition to the AES </a:t>
            </a:r>
            <a:r>
              <a:rPr lang="en-GB" sz="2100" dirty="0" smtClean="0"/>
              <a:t>file but remove S70 from AES</a:t>
            </a:r>
            <a:endParaRPr lang="en-GB" sz="2100" dirty="0"/>
          </a:p>
          <a:p>
            <a:pPr>
              <a:spcAft>
                <a:spcPts val="600"/>
              </a:spcAft>
            </a:pPr>
            <a:r>
              <a:rPr lang="en-GB" sz="2100" dirty="0" smtClean="0">
                <a:solidFill>
                  <a:schemeClr val="accent2"/>
                </a:solidFill>
              </a:rPr>
              <a:t>Pros</a:t>
            </a:r>
            <a:r>
              <a:rPr lang="en-GB" sz="2100" dirty="0">
                <a:solidFill>
                  <a:schemeClr val="accent2"/>
                </a:solidFill>
              </a:rPr>
              <a:t>: </a:t>
            </a:r>
            <a:r>
              <a:rPr lang="en-GB" sz="2100" dirty="0"/>
              <a:t>Will provide Shippers with all required address information through the </a:t>
            </a:r>
            <a:r>
              <a:rPr lang="en-GB" sz="2100" dirty="0" smtClean="0"/>
              <a:t>T08 record in the NAC and would </a:t>
            </a:r>
            <a:r>
              <a:rPr lang="en-GB" sz="2100" dirty="0"/>
              <a:t>only affect iGT site related </a:t>
            </a:r>
            <a:r>
              <a:rPr lang="en-GB" sz="2100" dirty="0" smtClean="0"/>
              <a:t>files</a:t>
            </a:r>
          </a:p>
          <a:p>
            <a:pPr>
              <a:spcAft>
                <a:spcPts val="600"/>
              </a:spcAft>
            </a:pPr>
            <a:r>
              <a:rPr lang="en-GB" sz="2100" dirty="0" smtClean="0">
                <a:solidFill>
                  <a:schemeClr val="accent2"/>
                </a:solidFill>
              </a:rPr>
              <a:t>Cons</a:t>
            </a:r>
            <a:r>
              <a:rPr lang="en-GB" sz="2100" dirty="0">
                <a:solidFill>
                  <a:schemeClr val="accent2"/>
                </a:solidFill>
              </a:rPr>
              <a:t>: </a:t>
            </a:r>
            <a:r>
              <a:rPr lang="en-GB" sz="2100" dirty="0" smtClean="0"/>
              <a:t>Changes to file hierarchies, additional file required and </a:t>
            </a:r>
            <a:r>
              <a:rPr lang="en-GB" sz="2100" dirty="0"/>
              <a:t>would not address the issue with plot data not being included within the nomination and confirmation response </a:t>
            </a:r>
            <a:r>
              <a:rPr lang="en-GB" sz="2100" dirty="0" smtClean="0"/>
              <a:t>files</a:t>
            </a:r>
            <a:endParaRPr lang="en-GB" sz="2100" dirty="0">
              <a:solidFill>
                <a:schemeClr val="accent2"/>
              </a:solidFill>
            </a:endParaRPr>
          </a:p>
          <a:p>
            <a:pPr>
              <a:spcAft>
                <a:spcPts val="600"/>
              </a:spcAft>
            </a:pPr>
            <a:r>
              <a:rPr lang="en-GB" sz="2100" dirty="0">
                <a:solidFill>
                  <a:schemeClr val="accent2"/>
                </a:solidFill>
              </a:rPr>
              <a:t>Impact Assessment: </a:t>
            </a:r>
            <a:r>
              <a:rPr lang="en-GB" sz="2100" dirty="0"/>
              <a:t>Low impact due to simple change to the AES due to change in record type and not a change to the record </a:t>
            </a:r>
            <a:r>
              <a:rPr lang="en-GB" sz="2100" dirty="0" smtClean="0"/>
              <a:t>structures</a:t>
            </a:r>
            <a:endParaRPr lang="en-GB" sz="2100" dirty="0"/>
          </a:p>
        </p:txBody>
      </p:sp>
    </p:spTree>
    <p:extLst>
      <p:ext uri="{BB962C8B-B14F-4D97-AF65-F5344CB8AC3E}">
        <p14:creationId xmlns:p14="http://schemas.microsoft.com/office/powerpoint/2010/main" val="582766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3 Assessment</a:t>
            </a:r>
            <a:endParaRPr lang="en-GB" dirty="0"/>
          </a:p>
        </p:txBody>
      </p:sp>
      <p:sp>
        <p:nvSpPr>
          <p:cNvPr id="3" name="Content Placeholder 2"/>
          <p:cNvSpPr>
            <a:spLocks noGrp="1"/>
          </p:cNvSpPr>
          <p:nvPr>
            <p:ph idx="1"/>
          </p:nvPr>
        </p:nvSpPr>
        <p:spPr/>
        <p:txBody>
          <a:bodyPr/>
          <a:lstStyle/>
          <a:p>
            <a:pPr>
              <a:spcAft>
                <a:spcPts val="600"/>
              </a:spcAft>
            </a:pPr>
            <a:r>
              <a:rPr lang="en-GB" dirty="0">
                <a:solidFill>
                  <a:schemeClr val="accent2"/>
                </a:solidFill>
              </a:rPr>
              <a:t>Option</a:t>
            </a:r>
            <a:r>
              <a:rPr lang="en-GB" dirty="0" smtClean="0">
                <a:solidFill>
                  <a:schemeClr val="accent2"/>
                </a:solidFill>
              </a:rPr>
              <a:t>: </a:t>
            </a:r>
            <a:r>
              <a:rPr lang="en-GB" dirty="0" smtClean="0"/>
              <a:t>Replace the S70 with the T08 record</a:t>
            </a:r>
            <a:endParaRPr lang="en-GB" dirty="0"/>
          </a:p>
          <a:p>
            <a:pPr>
              <a:spcAft>
                <a:spcPts val="600"/>
              </a:spcAft>
            </a:pPr>
            <a:r>
              <a:rPr lang="en-GB" dirty="0">
                <a:solidFill>
                  <a:schemeClr val="accent2"/>
                </a:solidFill>
              </a:rPr>
              <a:t>Pros: </a:t>
            </a:r>
            <a:r>
              <a:rPr lang="en-GB" dirty="0" smtClean="0"/>
              <a:t>Utilises an existing record (T08) that does contain Delivery Point Alias. The change would only affect iGT site related files</a:t>
            </a:r>
            <a:endParaRPr lang="en-GB" dirty="0"/>
          </a:p>
          <a:p>
            <a:pPr>
              <a:spcAft>
                <a:spcPts val="600"/>
              </a:spcAft>
            </a:pPr>
            <a:r>
              <a:rPr lang="en-GB" dirty="0" smtClean="0">
                <a:solidFill>
                  <a:schemeClr val="accent2"/>
                </a:solidFill>
              </a:rPr>
              <a:t>Cons</a:t>
            </a:r>
            <a:r>
              <a:rPr lang="en-GB" dirty="0">
                <a:solidFill>
                  <a:schemeClr val="accent2"/>
                </a:solidFill>
              </a:rPr>
              <a:t>: </a:t>
            </a:r>
            <a:r>
              <a:rPr lang="en-GB" dirty="0" smtClean="0"/>
              <a:t>Change to AES file hierarchy and would not address the issue with plot data not being included within the nomination and confirmation response files</a:t>
            </a:r>
          </a:p>
          <a:p>
            <a:pPr>
              <a:spcAft>
                <a:spcPts val="600"/>
              </a:spcAft>
            </a:pPr>
            <a:r>
              <a:rPr lang="en-GB" dirty="0" smtClean="0">
                <a:solidFill>
                  <a:schemeClr val="accent2"/>
                </a:solidFill>
              </a:rPr>
              <a:t>Impact </a:t>
            </a:r>
            <a:r>
              <a:rPr lang="en-GB" dirty="0">
                <a:solidFill>
                  <a:schemeClr val="accent2"/>
                </a:solidFill>
              </a:rPr>
              <a:t>Assessment: </a:t>
            </a:r>
            <a:r>
              <a:rPr lang="en-GB" dirty="0" smtClean="0"/>
              <a:t>Low impact due to simple change to the AES due to change in record type and not a change to the record structures</a:t>
            </a:r>
            <a:endParaRPr lang="en-GB" dirty="0"/>
          </a:p>
        </p:txBody>
      </p:sp>
    </p:spTree>
    <p:extLst>
      <p:ext uri="{BB962C8B-B14F-4D97-AF65-F5344CB8AC3E}">
        <p14:creationId xmlns:p14="http://schemas.microsoft.com/office/powerpoint/2010/main" val="324234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4 Assessment</a:t>
            </a:r>
            <a:endParaRPr lang="en-GB" dirty="0"/>
          </a:p>
        </p:txBody>
      </p:sp>
      <p:sp>
        <p:nvSpPr>
          <p:cNvPr id="3" name="Content Placeholder 2"/>
          <p:cNvSpPr>
            <a:spLocks noGrp="1"/>
          </p:cNvSpPr>
          <p:nvPr>
            <p:ph idx="1"/>
          </p:nvPr>
        </p:nvSpPr>
        <p:spPr/>
        <p:txBody>
          <a:bodyPr/>
          <a:lstStyle/>
          <a:p>
            <a:pPr>
              <a:spcAft>
                <a:spcPts val="600"/>
              </a:spcAft>
            </a:pPr>
            <a:r>
              <a:rPr lang="en-GB" dirty="0" smtClean="0">
                <a:solidFill>
                  <a:schemeClr val="accent2"/>
                </a:solidFill>
              </a:rPr>
              <a:t>Option: </a:t>
            </a:r>
            <a:r>
              <a:rPr lang="en-GB" dirty="0"/>
              <a:t>Add delivery point alias to S70 </a:t>
            </a:r>
            <a:r>
              <a:rPr lang="en-GB" dirty="0" smtClean="0"/>
              <a:t>record</a:t>
            </a:r>
            <a:endParaRPr lang="en-GB" dirty="0"/>
          </a:p>
          <a:p>
            <a:pPr>
              <a:spcAft>
                <a:spcPts val="600"/>
              </a:spcAft>
            </a:pPr>
            <a:r>
              <a:rPr lang="en-GB" dirty="0" smtClean="0">
                <a:solidFill>
                  <a:schemeClr val="accent2"/>
                </a:solidFill>
              </a:rPr>
              <a:t>Pros: </a:t>
            </a:r>
            <a:r>
              <a:rPr lang="en-GB" dirty="0"/>
              <a:t>Plot details will be provided </a:t>
            </a:r>
            <a:r>
              <a:rPr lang="en-GB" dirty="0" smtClean="0"/>
              <a:t>in the </a:t>
            </a:r>
            <a:r>
              <a:rPr lang="en-GB" dirty="0"/>
              <a:t>AES file to the </a:t>
            </a:r>
            <a:r>
              <a:rPr lang="en-GB" dirty="0" smtClean="0"/>
              <a:t>shipper</a:t>
            </a:r>
            <a:r>
              <a:rPr lang="en-GB" dirty="0"/>
              <a:t>. This would also enable the plot information to flow on the nomination and confirmation response files</a:t>
            </a:r>
          </a:p>
          <a:p>
            <a:pPr>
              <a:spcAft>
                <a:spcPts val="600"/>
              </a:spcAft>
            </a:pPr>
            <a:r>
              <a:rPr lang="en-GB" dirty="0" smtClean="0">
                <a:solidFill>
                  <a:schemeClr val="accent2"/>
                </a:solidFill>
              </a:rPr>
              <a:t>Cons: </a:t>
            </a:r>
            <a:r>
              <a:rPr lang="en-GB" dirty="0"/>
              <a:t>This change </a:t>
            </a:r>
            <a:r>
              <a:rPr lang="en-GB" dirty="0" smtClean="0"/>
              <a:t>would have consequential impacts additional files </a:t>
            </a:r>
            <a:r>
              <a:rPr lang="en-GB" dirty="0"/>
              <a:t>that the S70 record forms part of (NMR, CFR, NFR, DCF, EXZ, MIN, TRF</a:t>
            </a:r>
            <a:r>
              <a:rPr lang="en-GB" dirty="0" smtClean="0"/>
              <a:t>). This change would not be limited to files that relate to iGT sites</a:t>
            </a:r>
            <a:endParaRPr lang="en-GB" dirty="0"/>
          </a:p>
          <a:p>
            <a:pPr>
              <a:spcAft>
                <a:spcPts val="600"/>
              </a:spcAft>
            </a:pPr>
            <a:r>
              <a:rPr lang="en-GB" dirty="0" smtClean="0">
                <a:solidFill>
                  <a:schemeClr val="accent2"/>
                </a:solidFill>
              </a:rPr>
              <a:t>Impact Assessment: </a:t>
            </a:r>
            <a:r>
              <a:rPr lang="en-GB" dirty="0" smtClean="0"/>
              <a:t>Medium impact to design and testing due to the number of outbound files that this change would affect</a:t>
            </a:r>
            <a:endParaRPr lang="en-GB" dirty="0"/>
          </a:p>
        </p:txBody>
      </p:sp>
    </p:spTree>
    <p:extLst>
      <p:ext uri="{BB962C8B-B14F-4D97-AF65-F5344CB8AC3E}">
        <p14:creationId xmlns:p14="http://schemas.microsoft.com/office/powerpoint/2010/main" val="2925568586"/>
      </p:ext>
    </p:extLst>
  </p:cSld>
  <p:clrMapOvr>
    <a:masterClrMapping/>
  </p:clrMapOvr>
</p:sld>
</file>

<file path=ppt/theme/theme1.xml><?xml version="1.0" encoding="utf-8"?>
<a:theme xmlns:a="http://schemas.openxmlformats.org/drawingml/2006/main" name="Xoserve_PowerPoint_Template">
  <a:themeElements>
    <a:clrScheme name="Xoserve_PowerPoint_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CC"/>
      </a:hlink>
      <a:folHlink>
        <a:srgbClr val="99CC00"/>
      </a:folHlink>
    </a:clrScheme>
    <a:fontScheme name="Xoserve_PowerPoint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Xoserve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Xoserve_PowerPoi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Xoserve_PowerPoi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Xoserve_PowerPoi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Xoserve_PowerPoi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Xoserve_PowerPoi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Xoserve_PowerPoin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Xoserve_PowerPoi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Xoserve_PowerPoi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Xoserve_PowerPoi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Xoserve_PowerPoi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Xoserve_PowerPoi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Xoserve_PowerPoint_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CC"/>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xoserve templates">
  <a:themeElements>
    <a:clrScheme name="">
      <a:dk1>
        <a:srgbClr val="000000"/>
      </a:dk1>
      <a:lt1>
        <a:srgbClr val="FFFFFF"/>
      </a:lt1>
      <a:dk2>
        <a:srgbClr val="0B479F"/>
      </a:dk2>
      <a:lt2>
        <a:srgbClr val="4D4D4D"/>
      </a:lt2>
      <a:accent1>
        <a:srgbClr val="71A6CE"/>
      </a:accent1>
      <a:accent2>
        <a:srgbClr val="3366FF"/>
      </a:accent2>
      <a:accent3>
        <a:srgbClr val="FFFFFF"/>
      </a:accent3>
      <a:accent4>
        <a:srgbClr val="000000"/>
      </a:accent4>
      <a:accent5>
        <a:srgbClr val="BBD0E3"/>
      </a:accent5>
      <a:accent6>
        <a:srgbClr val="2D5CE7"/>
      </a:accent6>
      <a:hlink>
        <a:srgbClr val="FF0033"/>
      </a:hlink>
      <a:folHlink>
        <a:srgbClr val="FFFF00"/>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PowerpointTemplate</Template>
  <TotalTime>767</TotalTime>
  <Words>1085</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Xoserve_PowerPoint_Template</vt:lpstr>
      <vt:lpstr>xoserve templates</vt:lpstr>
      <vt:lpstr>AES File Change Assessment Overview</vt:lpstr>
      <vt:lpstr>Background</vt:lpstr>
      <vt:lpstr>Options Summary</vt:lpstr>
      <vt:lpstr>Additional Considerations</vt:lpstr>
      <vt:lpstr>Option 1 Assessment</vt:lpstr>
      <vt:lpstr>Option 2 Assessment</vt:lpstr>
      <vt:lpstr>Option 2a Assessment</vt:lpstr>
      <vt:lpstr>Option 3 Assessment</vt:lpstr>
      <vt:lpstr>Option 4 Assessment</vt:lpstr>
      <vt:lpstr>Option 5 Assessment</vt:lpstr>
      <vt:lpstr>Option 5a Assessment</vt:lpstr>
      <vt:lpstr>Option 6 Assessment</vt:lpstr>
      <vt:lpstr>Option 7 Assessment</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AES File Update</dc:title>
  <dc:creator>National Grid</dc:creator>
  <cp:lastModifiedBy>National Grid</cp:lastModifiedBy>
  <cp:revision>17</cp:revision>
  <dcterms:created xsi:type="dcterms:W3CDTF">2015-07-28T08:21:41Z</dcterms:created>
  <dcterms:modified xsi:type="dcterms:W3CDTF">2015-07-30T10:25:22Z</dcterms:modified>
</cp:coreProperties>
</file>