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258" r:id="rId4"/>
    <p:sldId id="259" r:id="rId5"/>
    <p:sldId id="260" r:id="rId6"/>
    <p:sldId id="261" r:id="rId7"/>
    <p:sldId id="262" r:id="rId8"/>
    <p:sldId id="263" r:id="rId9"/>
    <p:sldId id="265" r:id="rId10"/>
    <p:sldId id="266" r:id="rId11"/>
    <p:sldId id="264"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103" autoAdjust="0"/>
  </p:normalViewPr>
  <p:slideViewPr>
    <p:cSldViewPr>
      <p:cViewPr>
        <p:scale>
          <a:sx n="100" d="100"/>
          <a:sy n="100" d="100"/>
        </p:scale>
        <p:origin x="-294" y="-13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3F411E-B6FE-41E1-8D4A-275B0059C33C}" type="datetimeFigureOut">
              <a:rPr lang="en-GB" smtClean="0"/>
              <a:pPr/>
              <a:t>13/06/2012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AA4D43-AB36-47D7-BC58-042DF98C47A8}"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7DEF7E4F-5E05-43ED-B611-51A6B188FE8E}" type="datetime1">
              <a:rPr lang="en-GB" smtClean="0"/>
              <a:pPr/>
              <a:t>13/06/2012</a:t>
            </a:fld>
            <a:endParaRPr lang="en-GB"/>
          </a:p>
        </p:txBody>
      </p:sp>
      <p:sp>
        <p:nvSpPr>
          <p:cNvPr id="19" name="Footer Placeholder 18"/>
          <p:cNvSpPr>
            <a:spLocks noGrp="1"/>
          </p:cNvSpPr>
          <p:nvPr>
            <p:ph type="ftr" sz="quarter" idx="11"/>
          </p:nvPr>
        </p:nvSpPr>
        <p:spPr/>
        <p:txBody>
          <a:bodyPr/>
          <a:lstStyle/>
          <a:p>
            <a:endParaRPr lang="en-GB"/>
          </a:p>
        </p:txBody>
      </p:sp>
      <p:sp>
        <p:nvSpPr>
          <p:cNvPr id="27" name="Slide Number Placeholder 26"/>
          <p:cNvSpPr>
            <a:spLocks noGrp="1"/>
          </p:cNvSpPr>
          <p:nvPr>
            <p:ph type="sldNum" sz="quarter" idx="12"/>
          </p:nvPr>
        </p:nvSpPr>
        <p:spPr/>
        <p:txBody>
          <a:bodyPr/>
          <a:lstStyle/>
          <a:p>
            <a:fld id="{22912CAD-4956-42F3-BBC8-B0F2ABB6E2D0}"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8130A7-CE9F-4803-B5C3-B6CB480CE272}" type="datetime1">
              <a:rPr lang="en-GB" smtClean="0"/>
              <a:pPr/>
              <a:t>13/06/2012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2912CAD-4956-42F3-BBC8-B0F2ABB6E2D0}"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0B3B83E-4044-48DD-8ABB-915A74D85D3D}" type="datetime1">
              <a:rPr lang="en-GB" smtClean="0"/>
              <a:pPr/>
              <a:t>13/06/2012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2912CAD-4956-42F3-BBC8-B0F2ABB6E2D0}"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B871684-6F6F-46F7-8772-BC3255640030}" type="datetime1">
              <a:rPr lang="en-GB" smtClean="0"/>
              <a:pPr/>
              <a:t>13/06/2012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2912CAD-4956-42F3-BBC8-B0F2ABB6E2D0}"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CA87ABF-009B-4674-A868-895222BAD3D1}" type="datetime1">
              <a:rPr lang="en-GB" smtClean="0"/>
              <a:pPr/>
              <a:t>13/06/2012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2912CAD-4956-42F3-BBC8-B0F2ABB6E2D0}"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07ECBD6-2ACA-49FA-BC67-A20A86601A8A}" type="datetime1">
              <a:rPr lang="en-GB" smtClean="0"/>
              <a:pPr/>
              <a:t>13/06/2012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2912CAD-4956-42F3-BBC8-B0F2ABB6E2D0}"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0695530-2FCF-4E7A-9CDC-1B87B4883BBF}" type="datetime1">
              <a:rPr lang="en-GB" smtClean="0"/>
              <a:pPr/>
              <a:t>13/06/2012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2912CAD-4956-42F3-BBC8-B0F2ABB6E2D0}"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8FC8000-FF6A-4FDE-8721-DA6D821F23FC}" type="datetime1">
              <a:rPr lang="en-GB" smtClean="0"/>
              <a:pPr/>
              <a:t>13/06/2012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2912CAD-4956-42F3-BBC8-B0F2ABB6E2D0}"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7909FB-2DF6-4B89-8878-11D2479A4476}" type="datetime1">
              <a:rPr lang="en-GB" smtClean="0"/>
              <a:pPr/>
              <a:t>13/06/2012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2912CAD-4956-42F3-BBC8-B0F2ABB6E2D0}"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66E9280-A2F6-47D7-AD96-E2C5E2EE267D}" type="datetime1">
              <a:rPr lang="en-GB" smtClean="0"/>
              <a:pPr/>
              <a:t>13/06/2012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2912CAD-4956-42F3-BBC8-B0F2ABB6E2D0}"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66E2594-8D8C-4061-9B4D-56022A003690}" type="datetime1">
              <a:rPr lang="en-GB" smtClean="0"/>
              <a:pPr/>
              <a:t>13/06/2012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8077200" y="6356350"/>
            <a:ext cx="609600" cy="365125"/>
          </a:xfrm>
        </p:spPr>
        <p:txBody>
          <a:bodyPr/>
          <a:lstStyle/>
          <a:p>
            <a:fld id="{22912CAD-4956-42F3-BBC8-B0F2ABB6E2D0}" type="slidenum">
              <a:rPr lang="en-GB" smtClean="0"/>
              <a:pPr/>
              <a:t>‹#›</a:t>
            </a:fld>
            <a:endParaRPr lang="en-GB"/>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A70C433-7209-437B-BFD7-D83641951904}" type="datetime1">
              <a:rPr lang="en-GB" smtClean="0"/>
              <a:pPr/>
              <a:t>13/06/2012</a:t>
            </a:fld>
            <a:endParaRPr lang="en-GB"/>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GB"/>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2912CAD-4956-42F3-BBC8-B0F2ABB6E2D0}" type="slidenum">
              <a:rPr lang="en-GB" smtClean="0"/>
              <a:pPr/>
              <a:t>‹#›</a:t>
            </a:fld>
            <a:endParaRPr lang="en-GB"/>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dirty="0" smtClean="0"/>
              <a:t>DG039 Single Service Provider Governance Options: Development of Option 1</a:t>
            </a:r>
            <a:endParaRPr lang="en-GB" dirty="0"/>
          </a:p>
        </p:txBody>
      </p:sp>
      <p:sp>
        <p:nvSpPr>
          <p:cNvPr id="3" name="Subtitle 2"/>
          <p:cNvSpPr>
            <a:spLocks noGrp="1"/>
          </p:cNvSpPr>
          <p:nvPr>
            <p:ph type="subTitle" idx="1"/>
          </p:nvPr>
        </p:nvSpPr>
        <p:spPr/>
        <p:txBody>
          <a:bodyPr/>
          <a:lstStyle/>
          <a:p>
            <a:r>
              <a:rPr lang="en-GB" dirty="0" smtClean="0"/>
              <a:t>20th </a:t>
            </a:r>
            <a:r>
              <a:rPr lang="en-GB" dirty="0" smtClean="0"/>
              <a:t>June 2012</a:t>
            </a:r>
            <a:endParaRPr lang="en-GB" dirty="0"/>
          </a:p>
        </p:txBody>
      </p:sp>
      <p:sp>
        <p:nvSpPr>
          <p:cNvPr id="4" name="Slide Number Placeholder 3"/>
          <p:cNvSpPr>
            <a:spLocks noGrp="1"/>
          </p:cNvSpPr>
          <p:nvPr>
            <p:ph type="sldNum" sz="quarter" idx="12"/>
          </p:nvPr>
        </p:nvSpPr>
        <p:spPr/>
        <p:txBody>
          <a:bodyPr/>
          <a:lstStyle/>
          <a:p>
            <a:fld id="{22912CAD-4956-42F3-BBC8-B0F2ABB6E2D0}" type="slidenum">
              <a:rPr lang="en-GB" smtClean="0"/>
              <a:pPr/>
              <a:t>1</a:t>
            </a:fld>
            <a:endParaRPr lang="en-GB"/>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412776"/>
            <a:ext cx="3970784" cy="3384376"/>
          </a:xfrm>
        </p:spPr>
        <p:txBody>
          <a:bodyPr/>
          <a:lstStyle/>
          <a:p>
            <a:pPr>
              <a:buNone/>
            </a:pPr>
            <a:r>
              <a:rPr lang="en-GB" dirty="0" smtClean="0"/>
              <a:t>Strengths</a:t>
            </a:r>
          </a:p>
          <a:p>
            <a:r>
              <a:rPr lang="en-GB" sz="1800" dirty="0" smtClean="0"/>
              <a:t>Much cleaner approach to IGT UNC drafting.</a:t>
            </a:r>
          </a:p>
          <a:p>
            <a:r>
              <a:rPr lang="en-GB" sz="1800" dirty="0" smtClean="0"/>
              <a:t>Agency Schedule under IGT UNC provides a quick reference point for Agency Services.</a:t>
            </a:r>
          </a:p>
          <a:p>
            <a:pPr>
              <a:buNone/>
            </a:pPr>
            <a:endParaRPr lang="en-GB" sz="1800" dirty="0" smtClean="0"/>
          </a:p>
          <a:p>
            <a:endParaRPr lang="en-GB" sz="1800" dirty="0" smtClean="0"/>
          </a:p>
          <a:p>
            <a:pPr>
              <a:buNone/>
            </a:pPr>
            <a:endParaRPr lang="en-GB" sz="1800" dirty="0"/>
          </a:p>
        </p:txBody>
      </p:sp>
      <p:sp>
        <p:nvSpPr>
          <p:cNvPr id="5" name="Title 1"/>
          <p:cNvSpPr txBox="1">
            <a:spLocks noGrp="1"/>
          </p:cNvSpPr>
          <p:nvPr>
            <p:ph type="title"/>
          </p:nvPr>
        </p:nvSpPr>
        <p:spPr>
          <a:xfrm>
            <a:off x="457200" y="704088"/>
            <a:ext cx="8229600" cy="564672"/>
          </a:xfrm>
          <a:prstGeom prst="rect">
            <a:avLst/>
          </a:prstGeom>
        </p:spPr>
        <p:txBody>
          <a:bodyPr vert="horz" lIns="0" rIns="0" bIns="0" anchor="b">
            <a:normAutofit/>
          </a:bodyPr>
          <a:lstStyle/>
          <a:p>
            <a:pPr lvl="0">
              <a:spcBef>
                <a:spcPct val="0"/>
              </a:spcBef>
            </a:pPr>
            <a:r>
              <a:rPr kumimoji="0" lang="en-GB" sz="2000" b="1" i="0" u="sng" strike="noStrike" kern="1200" cap="none" spc="0" normalizeH="0" baseline="0" noProof="0" dirty="0" smtClean="0">
                <a:ln>
                  <a:noFill/>
                </a:ln>
                <a:solidFill>
                  <a:schemeClr val="tx2"/>
                </a:solidFill>
                <a:effectLst/>
                <a:uLnTx/>
                <a:uFillTx/>
                <a:latin typeface="+mj-lt"/>
                <a:ea typeface="+mj-ea"/>
                <a:cs typeface="+mj-cs"/>
              </a:rPr>
              <a:t>Option 1c </a:t>
            </a:r>
            <a:r>
              <a:rPr lang="en-GB" sz="2000" b="1" u="sng" dirty="0" smtClean="0">
                <a:solidFill>
                  <a:schemeClr val="tx2"/>
                </a:solidFill>
                <a:latin typeface="+mj-lt"/>
                <a:ea typeface="+mj-ea"/>
                <a:cs typeface="+mj-cs"/>
              </a:rPr>
              <a:t>– Pros and Cons</a:t>
            </a:r>
            <a:endParaRPr lang="en-GB" sz="2000" b="1" u="sng" dirty="0">
              <a:solidFill>
                <a:schemeClr val="tx2"/>
              </a:solidFill>
              <a:latin typeface="+mj-lt"/>
              <a:ea typeface="+mj-ea"/>
              <a:cs typeface="+mj-cs"/>
            </a:endParaRPr>
          </a:p>
        </p:txBody>
      </p:sp>
      <p:sp>
        <p:nvSpPr>
          <p:cNvPr id="6" name="Content Placeholder 2"/>
          <p:cNvSpPr txBox="1">
            <a:spLocks/>
          </p:cNvSpPr>
          <p:nvPr/>
        </p:nvSpPr>
        <p:spPr>
          <a:xfrm>
            <a:off x="4716016" y="1412776"/>
            <a:ext cx="3970784" cy="3672408"/>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en-GB" sz="2600" b="0" i="0" u="none" strike="noStrike" kern="1200" cap="none" spc="0" normalizeH="0" baseline="0" noProof="0" dirty="0" smtClean="0">
                <a:ln>
                  <a:noFill/>
                </a:ln>
                <a:solidFill>
                  <a:schemeClr val="tx1"/>
                </a:solidFill>
                <a:effectLst/>
                <a:uLnTx/>
                <a:uFillTx/>
                <a:latin typeface="+mn-lt"/>
                <a:ea typeface="+mn-ea"/>
                <a:cs typeface="+mn-cs"/>
              </a:rPr>
              <a:t>Weaknesses</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Arial" pitchFamily="34" charset="0"/>
              <a:buChar char="•"/>
              <a:tabLst/>
              <a:defRPr/>
            </a:pPr>
            <a:r>
              <a:rPr lang="en-GB" dirty="0" smtClean="0"/>
              <a:t>Potential for dual governance.</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Arial" pitchFamily="34" charset="0"/>
              <a:buChar char="•"/>
              <a:tabLst/>
              <a:defRPr/>
            </a:pPr>
            <a:r>
              <a:rPr lang="en-GB" dirty="0" smtClean="0"/>
              <a:t>Potential for misalignment of modifications that affect both IGTs and GDNs (though IGT046 may address this).</a:t>
            </a:r>
          </a:p>
        </p:txBody>
      </p:sp>
      <p:sp>
        <p:nvSpPr>
          <p:cNvPr id="7" name="TextBox 6"/>
          <p:cNvSpPr txBox="1"/>
          <p:nvPr/>
        </p:nvSpPr>
        <p:spPr>
          <a:xfrm>
            <a:off x="251520" y="4869160"/>
            <a:ext cx="8496944" cy="646331"/>
          </a:xfrm>
          <a:prstGeom prst="rect">
            <a:avLst/>
          </a:prstGeom>
          <a:noFill/>
        </p:spPr>
        <p:txBody>
          <a:bodyPr wrap="square" rtlCol="0">
            <a:spAutoFit/>
          </a:bodyPr>
          <a:lstStyle/>
          <a:p>
            <a:r>
              <a:rPr lang="en-GB" dirty="0" smtClean="0"/>
              <a:t>Variations:</a:t>
            </a:r>
          </a:p>
          <a:p>
            <a:pPr>
              <a:buFont typeface="Arial" pitchFamily="34" charset="0"/>
              <a:buChar char="•"/>
            </a:pPr>
            <a:r>
              <a:rPr lang="en-GB" dirty="0" smtClean="0"/>
              <a:t>   CSEP </a:t>
            </a:r>
            <a:r>
              <a:rPr lang="en-GB" dirty="0" err="1" smtClean="0"/>
              <a:t>NExA</a:t>
            </a:r>
            <a:r>
              <a:rPr lang="en-GB" dirty="0" smtClean="0"/>
              <a:t> – how could this slot in (does it need to at this stage)?</a:t>
            </a:r>
            <a:endParaRPr lang="en-GB" dirty="0"/>
          </a:p>
        </p:txBody>
      </p:sp>
      <p:sp>
        <p:nvSpPr>
          <p:cNvPr id="8" name="Slide Number Placeholder 7"/>
          <p:cNvSpPr>
            <a:spLocks noGrp="1"/>
          </p:cNvSpPr>
          <p:nvPr>
            <p:ph type="sldNum" sz="quarter" idx="12"/>
          </p:nvPr>
        </p:nvSpPr>
        <p:spPr/>
        <p:txBody>
          <a:bodyPr/>
          <a:lstStyle/>
          <a:p>
            <a:fld id="{22912CAD-4956-42F3-BBC8-B0F2ABB6E2D0}" type="slidenum">
              <a:rPr lang="en-GB" smtClean="0"/>
              <a:pPr/>
              <a:t>10</a:t>
            </a:fld>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5715000"/>
            <a:ext cx="8229600" cy="1143000"/>
          </a:xfrm>
        </p:spPr>
        <p:txBody>
          <a:bodyPr>
            <a:normAutofit fontScale="90000"/>
          </a:bodyPr>
          <a:lstStyle/>
          <a:p>
            <a:r>
              <a:rPr lang="en-GB" sz="2000" b="1" u="sng" dirty="0" smtClean="0"/>
              <a:t/>
            </a:r>
            <a:br>
              <a:rPr lang="en-GB" sz="2000" b="1" u="sng" dirty="0" smtClean="0"/>
            </a:br>
            <a:r>
              <a:rPr lang="en-GB" sz="2000" b="1" u="sng" dirty="0" smtClean="0"/>
              <a:t/>
            </a:r>
            <a:br>
              <a:rPr lang="en-GB" sz="2000" b="1" u="sng" dirty="0" smtClean="0"/>
            </a:br>
            <a:r>
              <a:rPr lang="en-GB" sz="2000" b="1" u="sng" dirty="0" smtClean="0"/>
              <a:t/>
            </a:r>
            <a:br>
              <a:rPr lang="en-GB" sz="2000" b="1" u="sng" dirty="0" smtClean="0"/>
            </a:br>
            <a:r>
              <a:rPr lang="en-GB" sz="2000" b="1" u="sng" dirty="0" smtClean="0"/>
              <a:t>Other options, questions or issues</a:t>
            </a:r>
            <a:br>
              <a:rPr lang="en-GB" sz="2000" b="1" u="sng" dirty="0" smtClean="0"/>
            </a:br>
            <a:r>
              <a:rPr lang="en-GB" sz="2000" b="1" u="sng" dirty="0" smtClean="0"/>
              <a:t/>
            </a:r>
            <a:br>
              <a:rPr lang="en-GB" sz="2000" b="1" u="sng" dirty="0" smtClean="0"/>
            </a:br>
            <a:r>
              <a:rPr lang="en-GB" sz="2000" dirty="0" smtClean="0"/>
              <a:t>*Ongoing costs cannot be overlooked at this stage;</a:t>
            </a:r>
            <a:br>
              <a:rPr lang="en-GB" sz="2000" dirty="0" smtClean="0"/>
            </a:br>
            <a:r>
              <a:rPr lang="en-GB" sz="2000" dirty="0" smtClean="0"/>
              <a:t/>
            </a:r>
            <a:br>
              <a:rPr lang="en-GB" sz="2000" dirty="0" smtClean="0"/>
            </a:br>
            <a:r>
              <a:rPr lang="en-GB" sz="2000" dirty="0" smtClean="0"/>
              <a:t>The cost of Transporter funded modifications will also need to be reviewed e.g. Reduction of confirmation window under 21 day switching estimated at £500k. Any potential IGT contribution would be straight off IGT bottom line.</a:t>
            </a:r>
            <a:br>
              <a:rPr lang="en-GB" sz="2000" dirty="0" smtClean="0"/>
            </a:br>
            <a:r>
              <a:rPr lang="en-GB" sz="2000" dirty="0" smtClean="0"/>
              <a:t/>
            </a:r>
            <a:br>
              <a:rPr lang="en-GB" sz="2000" dirty="0" smtClean="0"/>
            </a:br>
            <a:r>
              <a:rPr lang="en-GB" sz="2000" dirty="0" smtClean="0"/>
              <a:t>What if GDN raises modification for “Transporter” benefit which IGTs do not support and would require IGT financial contribution if implemented ? IGTs need to have a say at relevant Forum – UNC Panel?</a:t>
            </a:r>
            <a:br>
              <a:rPr lang="en-GB" sz="2000" dirty="0" smtClean="0"/>
            </a:br>
            <a:r>
              <a:rPr lang="en-GB" sz="2000" dirty="0" smtClean="0"/>
              <a:t/>
            </a:r>
            <a:br>
              <a:rPr lang="en-GB" sz="2000" dirty="0" smtClean="0"/>
            </a:br>
            <a:r>
              <a:rPr lang="en-GB" sz="2000" dirty="0" smtClean="0"/>
              <a:t>CSEP </a:t>
            </a:r>
            <a:r>
              <a:rPr lang="en-GB" sz="2000" dirty="0" err="1" smtClean="0"/>
              <a:t>NExA</a:t>
            </a:r>
            <a:r>
              <a:rPr lang="en-GB" sz="2000" dirty="0" smtClean="0"/>
              <a:t> – if this is to slot into Code (UNC?) IGTs will need to be able to have a say should any changes be proposed.</a:t>
            </a:r>
            <a:br>
              <a:rPr lang="en-GB" sz="2000" dirty="0" smtClean="0"/>
            </a:br>
            <a:r>
              <a:rPr lang="en-GB" sz="2000" dirty="0" smtClean="0"/>
              <a:t/>
            </a:r>
            <a:br>
              <a:rPr lang="en-GB" sz="2000" dirty="0" smtClean="0"/>
            </a:br>
            <a:r>
              <a:rPr lang="en-GB" sz="2000" dirty="0" smtClean="0"/>
              <a:t>Do IGTs need to be considered under objective b when UNC mod raised</a:t>
            </a:r>
            <a:r>
              <a:rPr lang="en-GB" sz="2000" dirty="0" smtClean="0"/>
              <a:t>? </a:t>
            </a:r>
            <a:r>
              <a:rPr lang="en-GB" sz="2000" dirty="0" smtClean="0"/>
              <a:t>- (potential issue </a:t>
            </a:r>
            <a:r>
              <a:rPr lang="en-GB" sz="2000" dirty="0" smtClean="0"/>
              <a:t>that only needs to apply to only </a:t>
            </a:r>
            <a:r>
              <a:rPr lang="en-GB" sz="2000" i="1" dirty="0" smtClean="0"/>
              <a:t>“one </a:t>
            </a:r>
            <a:r>
              <a:rPr lang="en-GB" sz="2000" i="1" dirty="0" smtClean="0"/>
              <a:t>or more other relevant gas transporters</a:t>
            </a:r>
            <a:r>
              <a:rPr lang="en-GB" sz="2000" i="1" dirty="0" smtClean="0"/>
              <a:t>”</a:t>
            </a:r>
            <a:r>
              <a:rPr lang="en-GB" sz="2000" dirty="0" smtClean="0"/>
              <a:t>).</a:t>
            </a:r>
            <a:br>
              <a:rPr lang="en-GB" sz="2000" dirty="0" smtClean="0"/>
            </a:br>
            <a:r>
              <a:rPr lang="en-GB" sz="2000" dirty="0" smtClean="0"/>
              <a:t/>
            </a:r>
            <a:br>
              <a:rPr lang="en-GB" sz="2000" dirty="0" smtClean="0"/>
            </a:br>
            <a:r>
              <a:rPr lang="en-GB" sz="2000" dirty="0" smtClean="0"/>
              <a:t>Does objective d </a:t>
            </a:r>
            <a:r>
              <a:rPr lang="en-GB" sz="2000" dirty="0" smtClean="0"/>
              <a:t>of UNC need </a:t>
            </a:r>
            <a:r>
              <a:rPr lang="en-GB" sz="2000" dirty="0" smtClean="0"/>
              <a:t>amending ? i.e. Amend “DN Operators” to “Gas Transporters” as a modification can also affect competition between IGTs and Shippers and won’t be assessed separately under IGT UNC if “pointing” approach used? </a:t>
            </a:r>
            <a:endParaRPr lang="en-GB" sz="2000" dirty="0"/>
          </a:p>
        </p:txBody>
      </p:sp>
      <p:sp>
        <p:nvSpPr>
          <p:cNvPr id="4" name="Slide Number Placeholder 3"/>
          <p:cNvSpPr>
            <a:spLocks noGrp="1"/>
          </p:cNvSpPr>
          <p:nvPr>
            <p:ph type="sldNum" sz="quarter" idx="12"/>
          </p:nvPr>
        </p:nvSpPr>
        <p:spPr/>
        <p:txBody>
          <a:bodyPr/>
          <a:lstStyle/>
          <a:p>
            <a:fld id="{22912CAD-4956-42F3-BBC8-B0F2ABB6E2D0}" type="slidenum">
              <a:rPr lang="en-GB" smtClean="0"/>
              <a:pPr/>
              <a:t>11</a:t>
            </a:fld>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Current Arrangements (Recap)</a:t>
            </a:r>
            <a:endParaRPr lang="en-GB" dirty="0"/>
          </a:p>
        </p:txBody>
      </p:sp>
      <p:pic>
        <p:nvPicPr>
          <p:cNvPr id="1027" name="Picture 3"/>
          <p:cNvPicPr>
            <a:picLocks noGrp="1" noChangeAspect="1" noChangeArrowheads="1"/>
          </p:cNvPicPr>
          <p:nvPr>
            <p:ph idx="1"/>
          </p:nvPr>
        </p:nvPicPr>
        <p:blipFill>
          <a:blip r:embed="rId2" cstate="print"/>
          <a:srcRect/>
          <a:stretch>
            <a:fillRect/>
          </a:stretch>
        </p:blipFill>
        <p:spPr bwMode="auto">
          <a:xfrm>
            <a:off x="107504" y="1844824"/>
            <a:ext cx="5040560" cy="3502676"/>
          </a:xfrm>
          <a:prstGeom prst="rect">
            <a:avLst/>
          </a:prstGeom>
          <a:noFill/>
          <a:ln w="9525">
            <a:noFill/>
            <a:miter lim="800000"/>
            <a:headEnd/>
            <a:tailEnd/>
          </a:ln>
        </p:spPr>
      </p:pic>
      <p:sp>
        <p:nvSpPr>
          <p:cNvPr id="9" name="TextBox 8"/>
          <p:cNvSpPr txBox="1"/>
          <p:nvPr/>
        </p:nvSpPr>
        <p:spPr>
          <a:xfrm>
            <a:off x="5364088" y="2178730"/>
            <a:ext cx="3888432" cy="3416320"/>
          </a:xfrm>
          <a:prstGeom prst="rect">
            <a:avLst/>
          </a:prstGeom>
          <a:noFill/>
        </p:spPr>
        <p:txBody>
          <a:bodyPr wrap="square" rtlCol="0">
            <a:spAutoFit/>
          </a:bodyPr>
          <a:lstStyle/>
          <a:p>
            <a:r>
              <a:rPr lang="en-GB" b="1" u="sng" dirty="0" smtClean="0"/>
              <a:t>Key areas:</a:t>
            </a:r>
          </a:p>
          <a:p>
            <a:pPr>
              <a:buFont typeface="Arial" pitchFamily="34" charset="0"/>
              <a:buChar char="•"/>
            </a:pPr>
            <a:r>
              <a:rPr lang="en-GB" dirty="0" smtClean="0"/>
              <a:t>GDN Special Condition A15.</a:t>
            </a:r>
          </a:p>
          <a:p>
            <a:endParaRPr lang="en-GB" dirty="0" smtClean="0"/>
          </a:p>
          <a:p>
            <a:pPr>
              <a:buFont typeface="Arial" pitchFamily="34" charset="0"/>
              <a:buChar char="•"/>
            </a:pPr>
            <a:r>
              <a:rPr lang="en-GB" dirty="0" smtClean="0"/>
              <a:t>Agency Charging Statement (prepared under Standard Special Condition A15(7) to (12) of Gas Transporter’s Licence).</a:t>
            </a:r>
          </a:p>
          <a:p>
            <a:pPr>
              <a:buFont typeface="Arial" pitchFamily="34" charset="0"/>
              <a:buChar char="•"/>
            </a:pPr>
            <a:endParaRPr lang="en-GB" dirty="0" smtClean="0"/>
          </a:p>
          <a:p>
            <a:pPr>
              <a:buFont typeface="Arial" pitchFamily="34" charset="0"/>
              <a:buChar char="•"/>
            </a:pPr>
            <a:r>
              <a:rPr lang="en-GB" dirty="0" smtClean="0"/>
              <a:t>Agency Services Agreement.</a:t>
            </a:r>
          </a:p>
          <a:p>
            <a:endParaRPr lang="en-GB" dirty="0" smtClean="0"/>
          </a:p>
          <a:p>
            <a:pPr>
              <a:buFont typeface="Arial" pitchFamily="34" charset="0"/>
              <a:buChar char="•"/>
            </a:pPr>
            <a:r>
              <a:rPr lang="en-GB" dirty="0" smtClean="0"/>
              <a:t>UNC Section V6.5.</a:t>
            </a:r>
          </a:p>
          <a:p>
            <a:endParaRPr lang="en-GB" dirty="0"/>
          </a:p>
        </p:txBody>
      </p:sp>
      <p:sp>
        <p:nvSpPr>
          <p:cNvPr id="10" name="Slide Number Placeholder 9"/>
          <p:cNvSpPr>
            <a:spLocks noGrp="1"/>
          </p:cNvSpPr>
          <p:nvPr>
            <p:ph type="sldNum" sz="quarter" idx="12"/>
          </p:nvPr>
        </p:nvSpPr>
        <p:spPr/>
        <p:txBody>
          <a:bodyPr/>
          <a:lstStyle/>
          <a:p>
            <a:fld id="{22912CAD-4956-42F3-BBC8-B0F2ABB6E2D0}" type="slidenum">
              <a:rPr lang="en-GB" smtClean="0"/>
              <a:pPr/>
              <a:t>2</a:t>
            </a:fld>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animEffect transition="in" filter="fade">
                                      <p:cBhvr>
                                        <p:cTn id="13" dur="2000"/>
                                        <p:tgtEl>
                                          <p:spTgt spid="102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107504" y="1631851"/>
            <a:ext cx="6091224" cy="4389437"/>
          </a:xfrm>
          <a:prstGeom prst="rect">
            <a:avLst/>
          </a:prstGeom>
          <a:noFill/>
          <a:ln w="9525">
            <a:noFill/>
            <a:miter lim="800000"/>
            <a:headEnd/>
            <a:tailEnd/>
          </a:ln>
        </p:spPr>
      </p:pic>
      <p:sp>
        <p:nvSpPr>
          <p:cNvPr id="5" name="Title 1"/>
          <p:cNvSpPr txBox="1">
            <a:spLocks/>
          </p:cNvSpPr>
          <p:nvPr/>
        </p:nvSpPr>
        <p:spPr>
          <a:xfrm>
            <a:off x="107504" y="980728"/>
            <a:ext cx="8229600" cy="420656"/>
          </a:xfrm>
          <a:prstGeom prst="rect">
            <a:avLst/>
          </a:prstGeom>
        </p:spPr>
        <p:txBody>
          <a:bodyPr vert="horz" lIns="0" rIns="0" bIns="0" anchor="b">
            <a:normAutofit/>
          </a:bodyPr>
          <a:lstStyle/>
          <a:p>
            <a:pPr lvl="0">
              <a:spcBef>
                <a:spcPct val="0"/>
              </a:spcBef>
            </a:pPr>
            <a:r>
              <a:rPr kumimoji="0" lang="en-GB" sz="2000" b="1" i="0" u="sng" strike="noStrike" kern="1200" cap="none" spc="0" normalizeH="0" baseline="0" noProof="0" dirty="0" smtClean="0">
                <a:ln>
                  <a:noFill/>
                </a:ln>
                <a:solidFill>
                  <a:schemeClr val="tx2"/>
                </a:solidFill>
                <a:effectLst/>
                <a:uLnTx/>
                <a:uFillTx/>
                <a:latin typeface="+mj-lt"/>
                <a:ea typeface="+mj-ea"/>
                <a:cs typeface="+mj-cs"/>
              </a:rPr>
              <a:t>Option 1 </a:t>
            </a:r>
            <a:r>
              <a:rPr lang="en-GB" sz="2000" b="1" u="sng" dirty="0">
                <a:solidFill>
                  <a:schemeClr val="tx2"/>
                </a:solidFill>
                <a:latin typeface="+mj-lt"/>
                <a:ea typeface="+mj-ea"/>
                <a:cs typeface="+mj-cs"/>
              </a:rPr>
              <a:t>- IGT LICENCE CONDITION &amp; THINNING OUT OF </a:t>
            </a:r>
            <a:r>
              <a:rPr lang="en-GB" sz="2000" b="1" u="sng" dirty="0" err="1" smtClean="0">
                <a:solidFill>
                  <a:schemeClr val="tx2"/>
                </a:solidFill>
                <a:latin typeface="+mj-lt"/>
                <a:ea typeface="+mj-ea"/>
                <a:cs typeface="+mj-cs"/>
              </a:rPr>
              <a:t>iUNC</a:t>
            </a:r>
            <a:r>
              <a:rPr lang="en-GB" sz="2000" b="1" u="sng" dirty="0" smtClean="0">
                <a:solidFill>
                  <a:schemeClr val="tx2"/>
                </a:solidFill>
                <a:latin typeface="+mj-lt"/>
                <a:ea typeface="+mj-ea"/>
                <a:cs typeface="+mj-cs"/>
              </a:rPr>
              <a:t> (Recap)</a:t>
            </a:r>
            <a:endParaRPr lang="en-GB" sz="2000" b="1" u="sng" dirty="0">
              <a:solidFill>
                <a:schemeClr val="tx2"/>
              </a:solidFill>
              <a:latin typeface="+mj-lt"/>
              <a:ea typeface="+mj-ea"/>
              <a:cs typeface="+mj-cs"/>
            </a:endParaRPr>
          </a:p>
        </p:txBody>
      </p:sp>
      <p:sp>
        <p:nvSpPr>
          <p:cNvPr id="6" name="TextBox 5"/>
          <p:cNvSpPr txBox="1"/>
          <p:nvPr/>
        </p:nvSpPr>
        <p:spPr>
          <a:xfrm>
            <a:off x="6372200" y="1772816"/>
            <a:ext cx="2592288" cy="4801314"/>
          </a:xfrm>
          <a:prstGeom prst="rect">
            <a:avLst/>
          </a:prstGeom>
          <a:noFill/>
        </p:spPr>
        <p:txBody>
          <a:bodyPr wrap="square" rtlCol="0">
            <a:spAutoFit/>
          </a:bodyPr>
          <a:lstStyle/>
          <a:p>
            <a:pPr>
              <a:buFont typeface="Arial" pitchFamily="34" charset="0"/>
              <a:buChar char="•"/>
            </a:pPr>
            <a:r>
              <a:rPr lang="en-GB" dirty="0" smtClean="0"/>
              <a:t>IGT Licence condition to mirror A15.</a:t>
            </a:r>
          </a:p>
          <a:p>
            <a:endParaRPr lang="en-GB" dirty="0" smtClean="0"/>
          </a:p>
          <a:p>
            <a:pPr>
              <a:buFont typeface="Arial" pitchFamily="34" charset="0"/>
              <a:buChar char="•"/>
            </a:pPr>
            <a:r>
              <a:rPr lang="en-GB" dirty="0" smtClean="0"/>
              <a:t>ACS introduced under IGT Licence Condition.</a:t>
            </a:r>
          </a:p>
          <a:p>
            <a:endParaRPr lang="en-GB" dirty="0" smtClean="0"/>
          </a:p>
          <a:p>
            <a:pPr>
              <a:buFont typeface="Arial" pitchFamily="34" charset="0"/>
              <a:buChar char="•"/>
            </a:pPr>
            <a:r>
              <a:rPr lang="en-GB" dirty="0" smtClean="0"/>
              <a:t>ASA in place between IGT and SSP.</a:t>
            </a:r>
          </a:p>
          <a:p>
            <a:endParaRPr lang="en-GB" dirty="0" smtClean="0"/>
          </a:p>
          <a:p>
            <a:pPr>
              <a:buFont typeface="Arial" pitchFamily="34" charset="0"/>
              <a:buChar char="•"/>
            </a:pPr>
            <a:r>
              <a:rPr lang="en-GB" dirty="0" smtClean="0"/>
              <a:t>Parts of </a:t>
            </a:r>
            <a:r>
              <a:rPr lang="en-GB" dirty="0" err="1" smtClean="0"/>
              <a:t>iUNC</a:t>
            </a:r>
            <a:r>
              <a:rPr lang="en-GB" dirty="0" smtClean="0"/>
              <a:t> stripped and referred to UNC.</a:t>
            </a:r>
          </a:p>
          <a:p>
            <a:pPr>
              <a:buFont typeface="Arial" pitchFamily="34" charset="0"/>
              <a:buChar char="•"/>
            </a:pPr>
            <a:endParaRPr lang="en-GB" dirty="0" smtClean="0"/>
          </a:p>
          <a:p>
            <a:pPr>
              <a:buFont typeface="Arial" pitchFamily="34" charset="0"/>
              <a:buChar char="•"/>
            </a:pPr>
            <a:r>
              <a:rPr lang="en-GB" dirty="0" smtClean="0"/>
              <a:t>UNC V6.5 equivalent added to </a:t>
            </a:r>
            <a:r>
              <a:rPr lang="en-GB" dirty="0" err="1" smtClean="0"/>
              <a:t>iUNC</a:t>
            </a:r>
            <a:r>
              <a:rPr lang="en-GB" dirty="0" smtClean="0"/>
              <a:t>.</a:t>
            </a:r>
          </a:p>
          <a:p>
            <a:endParaRPr lang="en-GB" dirty="0" smtClean="0"/>
          </a:p>
          <a:p>
            <a:pPr>
              <a:buFont typeface="Arial" pitchFamily="34" charset="0"/>
              <a:buChar char="•"/>
            </a:pPr>
            <a:r>
              <a:rPr lang="en-GB" dirty="0" smtClean="0"/>
              <a:t>CSEP </a:t>
            </a:r>
            <a:r>
              <a:rPr lang="en-GB" dirty="0" err="1" smtClean="0"/>
              <a:t>NExA</a:t>
            </a:r>
            <a:r>
              <a:rPr lang="en-GB" dirty="0" smtClean="0"/>
              <a:t> thinned out.</a:t>
            </a:r>
            <a:endParaRPr lang="en-GB" dirty="0"/>
          </a:p>
        </p:txBody>
      </p:sp>
      <p:sp>
        <p:nvSpPr>
          <p:cNvPr id="7" name="Slide Number Placeholder 6"/>
          <p:cNvSpPr>
            <a:spLocks noGrp="1"/>
          </p:cNvSpPr>
          <p:nvPr>
            <p:ph type="sldNum" sz="quarter" idx="12"/>
          </p:nvPr>
        </p:nvSpPr>
        <p:spPr/>
        <p:txBody>
          <a:bodyPr/>
          <a:lstStyle/>
          <a:p>
            <a:fld id="{22912CAD-4956-42F3-BBC8-B0F2ABB6E2D0}" type="slidenum">
              <a:rPr lang="en-GB" smtClean="0"/>
              <a:pPr/>
              <a:t>3</a:t>
            </a:fld>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20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4784"/>
            <a:ext cx="3970784" cy="3384376"/>
          </a:xfrm>
        </p:spPr>
        <p:txBody>
          <a:bodyPr>
            <a:normAutofit fontScale="92500" lnSpcReduction="10000"/>
          </a:bodyPr>
          <a:lstStyle/>
          <a:p>
            <a:pPr>
              <a:buNone/>
            </a:pPr>
            <a:r>
              <a:rPr lang="en-GB" dirty="0" smtClean="0"/>
              <a:t>Strengths</a:t>
            </a:r>
          </a:p>
          <a:p>
            <a:r>
              <a:rPr lang="en-GB" sz="1800" dirty="0" smtClean="0"/>
              <a:t>Licence requirement makes single agent clear requirement for new IGT market entrants.</a:t>
            </a:r>
          </a:p>
          <a:p>
            <a:r>
              <a:rPr lang="en-GB" sz="1800" dirty="0" smtClean="0"/>
              <a:t>Allows for ACS to be constructed under Licence (avoiding unnecessary margin squeeze on IGTs).</a:t>
            </a:r>
          </a:p>
          <a:p>
            <a:r>
              <a:rPr lang="en-GB" sz="1800" dirty="0" smtClean="0"/>
              <a:t>IGT UNC reduced in size as points to UNC (reduction in scope for dual governance).</a:t>
            </a:r>
          </a:p>
          <a:p>
            <a:r>
              <a:rPr lang="en-GB" sz="1800" dirty="0" smtClean="0"/>
              <a:t>CSEP </a:t>
            </a:r>
            <a:r>
              <a:rPr lang="en-GB" sz="1800" dirty="0" err="1" smtClean="0"/>
              <a:t>NExA</a:t>
            </a:r>
            <a:r>
              <a:rPr lang="en-GB" sz="1800" dirty="0" smtClean="0"/>
              <a:t> agreement reduced in size.</a:t>
            </a:r>
          </a:p>
          <a:p>
            <a:pPr>
              <a:buNone/>
            </a:pPr>
            <a:endParaRPr lang="en-GB" sz="1800" dirty="0"/>
          </a:p>
        </p:txBody>
      </p:sp>
      <p:sp>
        <p:nvSpPr>
          <p:cNvPr id="4" name="Title 1"/>
          <p:cNvSpPr txBox="1">
            <a:spLocks noGrp="1"/>
          </p:cNvSpPr>
          <p:nvPr>
            <p:ph type="title"/>
          </p:nvPr>
        </p:nvSpPr>
        <p:spPr>
          <a:xfrm>
            <a:off x="457200" y="704088"/>
            <a:ext cx="8229600" cy="564672"/>
          </a:xfrm>
          <a:prstGeom prst="rect">
            <a:avLst/>
          </a:prstGeom>
        </p:spPr>
        <p:txBody>
          <a:bodyPr vert="horz" lIns="0" rIns="0" bIns="0" anchor="b">
            <a:normAutofit/>
          </a:bodyPr>
          <a:lstStyle/>
          <a:p>
            <a:pPr lvl="0">
              <a:spcBef>
                <a:spcPct val="0"/>
              </a:spcBef>
            </a:pPr>
            <a:r>
              <a:rPr kumimoji="0" lang="en-GB" sz="2000" b="1" i="0" u="sng" strike="noStrike" kern="1200" cap="none" spc="0" normalizeH="0" baseline="0" noProof="0" dirty="0" smtClean="0">
                <a:ln>
                  <a:noFill/>
                </a:ln>
                <a:solidFill>
                  <a:schemeClr val="tx2"/>
                </a:solidFill>
                <a:effectLst/>
                <a:uLnTx/>
                <a:uFillTx/>
                <a:latin typeface="+mj-lt"/>
                <a:ea typeface="+mj-ea"/>
                <a:cs typeface="+mj-cs"/>
              </a:rPr>
              <a:t>Option 1 </a:t>
            </a:r>
            <a:r>
              <a:rPr lang="en-GB" sz="2000" b="1" u="sng" dirty="0" smtClean="0">
                <a:solidFill>
                  <a:schemeClr val="tx2"/>
                </a:solidFill>
                <a:latin typeface="+mj-lt"/>
                <a:ea typeface="+mj-ea"/>
                <a:cs typeface="+mj-cs"/>
              </a:rPr>
              <a:t>– Pros and Cons (recap)</a:t>
            </a:r>
            <a:endParaRPr lang="en-GB" sz="2000" b="1" u="sng" dirty="0">
              <a:solidFill>
                <a:schemeClr val="tx2"/>
              </a:solidFill>
              <a:latin typeface="+mj-lt"/>
              <a:ea typeface="+mj-ea"/>
              <a:cs typeface="+mj-cs"/>
            </a:endParaRPr>
          </a:p>
        </p:txBody>
      </p:sp>
      <p:sp>
        <p:nvSpPr>
          <p:cNvPr id="5" name="Content Placeholder 2"/>
          <p:cNvSpPr txBox="1">
            <a:spLocks/>
          </p:cNvSpPr>
          <p:nvPr/>
        </p:nvSpPr>
        <p:spPr>
          <a:xfrm>
            <a:off x="4716016" y="1412776"/>
            <a:ext cx="3970784" cy="3672408"/>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en-GB" sz="2600" b="0" i="0" u="none" strike="noStrike" kern="1200" cap="none" spc="0" normalizeH="0" baseline="0" noProof="0" dirty="0" smtClean="0">
                <a:ln>
                  <a:noFill/>
                </a:ln>
                <a:solidFill>
                  <a:schemeClr val="tx1"/>
                </a:solidFill>
                <a:effectLst/>
                <a:uLnTx/>
                <a:uFillTx/>
                <a:latin typeface="+mn-lt"/>
                <a:ea typeface="+mn-ea"/>
                <a:cs typeface="+mn-cs"/>
              </a:rPr>
              <a:t>Weaknesses</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Arial" pitchFamily="34" charset="0"/>
              <a:buChar char="•"/>
              <a:tabLst/>
              <a:defRPr/>
            </a:pPr>
            <a:r>
              <a:rPr kumimoji="0" lang="en-GB" b="0" i="0" u="none" strike="noStrike" kern="1200" cap="none" spc="0" normalizeH="0" baseline="0" noProof="0" dirty="0" smtClean="0">
                <a:ln>
                  <a:noFill/>
                </a:ln>
                <a:solidFill>
                  <a:schemeClr val="tx1"/>
                </a:solidFill>
                <a:effectLst/>
                <a:uLnTx/>
                <a:uFillTx/>
                <a:latin typeface="+mn-lt"/>
                <a:ea typeface="+mn-ea"/>
                <a:cs typeface="+mn-cs"/>
              </a:rPr>
              <a:t>IGT voting at UNC panel.</a:t>
            </a:r>
            <a:endParaRPr kumimoji="0" lang="en-GB" b="0" i="0" u="none" strike="noStrike" kern="1200" cap="none" spc="0" normalizeH="0" baseline="0" noProof="0" dirty="0">
              <a:ln>
                <a:noFill/>
              </a:ln>
              <a:solidFill>
                <a:schemeClr val="tx1"/>
              </a:solidFill>
              <a:effectLst/>
              <a:uLnTx/>
              <a:uFillTx/>
              <a:latin typeface="+mn-lt"/>
              <a:ea typeface="+mn-ea"/>
              <a:cs typeface="+mn-cs"/>
            </a:endParaRPr>
          </a:p>
        </p:txBody>
      </p:sp>
      <p:sp>
        <p:nvSpPr>
          <p:cNvPr id="6" name="TextBox 5"/>
          <p:cNvSpPr txBox="1"/>
          <p:nvPr/>
        </p:nvSpPr>
        <p:spPr>
          <a:xfrm>
            <a:off x="251520" y="5013176"/>
            <a:ext cx="8496944" cy="1600438"/>
          </a:xfrm>
          <a:prstGeom prst="rect">
            <a:avLst/>
          </a:prstGeom>
          <a:noFill/>
        </p:spPr>
        <p:txBody>
          <a:bodyPr wrap="square" rtlCol="0">
            <a:spAutoFit/>
          </a:bodyPr>
          <a:lstStyle/>
          <a:p>
            <a:r>
              <a:rPr lang="en-GB" sz="2600" dirty="0" smtClean="0"/>
              <a:t>Variations:</a:t>
            </a:r>
          </a:p>
          <a:p>
            <a:pPr>
              <a:buFont typeface="Arial" pitchFamily="34" charset="0"/>
              <a:buChar char="•"/>
            </a:pPr>
            <a:r>
              <a:rPr lang="en-GB" dirty="0" smtClean="0"/>
              <a:t>  Do not strip and refer </a:t>
            </a:r>
            <a:r>
              <a:rPr lang="en-GB" dirty="0" err="1" smtClean="0"/>
              <a:t>iUNC</a:t>
            </a:r>
            <a:r>
              <a:rPr lang="en-GB" dirty="0" smtClean="0"/>
              <a:t> to UNC</a:t>
            </a:r>
          </a:p>
          <a:p>
            <a:pPr lvl="1">
              <a:buFont typeface="Arial" pitchFamily="34" charset="0"/>
              <a:buChar char="•"/>
            </a:pPr>
            <a:r>
              <a:rPr lang="en-GB" dirty="0" smtClean="0"/>
              <a:t> Resolves IGT voting issue at UNC Panel</a:t>
            </a:r>
          </a:p>
          <a:p>
            <a:pPr lvl="1">
              <a:buFont typeface="Arial" pitchFamily="34" charset="0"/>
              <a:buChar char="•"/>
            </a:pPr>
            <a:r>
              <a:rPr lang="en-GB" dirty="0" smtClean="0"/>
              <a:t> Raises possible issue of dual governance</a:t>
            </a:r>
          </a:p>
          <a:p>
            <a:pPr lvl="1">
              <a:buFont typeface="Arial" pitchFamily="34" charset="0"/>
              <a:buChar char="•"/>
            </a:pPr>
            <a:r>
              <a:rPr lang="en-GB" dirty="0" smtClean="0"/>
              <a:t> Quicker solution to implement</a:t>
            </a:r>
            <a:endParaRPr lang="en-GB" dirty="0"/>
          </a:p>
        </p:txBody>
      </p:sp>
      <p:sp>
        <p:nvSpPr>
          <p:cNvPr id="7" name="Slide Number Placeholder 6"/>
          <p:cNvSpPr>
            <a:spLocks noGrp="1"/>
          </p:cNvSpPr>
          <p:nvPr>
            <p:ph type="sldNum" sz="quarter" idx="12"/>
          </p:nvPr>
        </p:nvSpPr>
        <p:spPr/>
        <p:txBody>
          <a:bodyPr/>
          <a:lstStyle/>
          <a:p>
            <a:fld id="{22912CAD-4956-42F3-BBC8-B0F2ABB6E2D0}" type="slidenum">
              <a:rPr lang="en-GB" smtClean="0"/>
              <a:pPr/>
              <a:t>4</a:t>
            </a:fld>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2000"/>
                                        <p:tgtEl>
                                          <p:spTgt spid="3">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20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7504" y="980728"/>
            <a:ext cx="8229600" cy="420656"/>
          </a:xfrm>
          <a:prstGeom prst="rect">
            <a:avLst/>
          </a:prstGeom>
        </p:spPr>
        <p:txBody>
          <a:bodyPr vert="horz" lIns="0" rIns="0" bIns="0" anchor="b">
            <a:normAutofit/>
          </a:bodyPr>
          <a:lstStyle/>
          <a:p>
            <a:r>
              <a:rPr kumimoji="0" lang="en-GB" sz="2000" b="1" i="0" u="sng" strike="noStrike" kern="1200" cap="none" spc="0" normalizeH="0" baseline="0" noProof="0" dirty="0" smtClean="0">
                <a:ln>
                  <a:noFill/>
                </a:ln>
                <a:solidFill>
                  <a:schemeClr val="tx2"/>
                </a:solidFill>
                <a:effectLst/>
                <a:uLnTx/>
                <a:uFillTx/>
                <a:latin typeface="+mj-lt"/>
                <a:ea typeface="+mj-ea"/>
                <a:cs typeface="+mj-cs"/>
              </a:rPr>
              <a:t>Option 1a </a:t>
            </a:r>
            <a:r>
              <a:rPr lang="en-GB" sz="2000" b="1" u="sng" dirty="0" smtClean="0">
                <a:solidFill>
                  <a:schemeClr val="tx2"/>
                </a:solidFill>
                <a:latin typeface="+mj-lt"/>
                <a:ea typeface="+mj-ea"/>
                <a:cs typeface="+mj-cs"/>
              </a:rPr>
              <a:t>- IGT UNC points to UNC with Agency Services Schedule in IGT UNC</a:t>
            </a:r>
            <a:endParaRPr lang="en-GB" sz="2000" b="1" u="sng" dirty="0">
              <a:solidFill>
                <a:schemeClr val="tx2"/>
              </a:solidFill>
              <a:latin typeface="+mj-lt"/>
              <a:ea typeface="+mj-ea"/>
              <a:cs typeface="+mj-cs"/>
            </a:endParaRPr>
          </a:p>
        </p:txBody>
      </p:sp>
      <p:sp>
        <p:nvSpPr>
          <p:cNvPr id="6" name="TextBox 5"/>
          <p:cNvSpPr txBox="1"/>
          <p:nvPr/>
        </p:nvSpPr>
        <p:spPr>
          <a:xfrm>
            <a:off x="6372200" y="1772816"/>
            <a:ext cx="2592288" cy="3139321"/>
          </a:xfrm>
          <a:prstGeom prst="rect">
            <a:avLst/>
          </a:prstGeom>
          <a:noFill/>
        </p:spPr>
        <p:txBody>
          <a:bodyPr wrap="square" rtlCol="0">
            <a:spAutoFit/>
          </a:bodyPr>
          <a:lstStyle/>
          <a:p>
            <a:pPr>
              <a:buFont typeface="Arial" pitchFamily="34" charset="0"/>
              <a:buChar char="•"/>
            </a:pPr>
            <a:r>
              <a:rPr lang="en-GB" dirty="0" smtClean="0"/>
              <a:t>Each paragraph/section of  IGT UNC points to UNC.</a:t>
            </a:r>
          </a:p>
          <a:p>
            <a:endParaRPr lang="en-GB" dirty="0" smtClean="0"/>
          </a:p>
          <a:p>
            <a:pPr>
              <a:buFont typeface="Arial" pitchFamily="34" charset="0"/>
              <a:buChar char="•"/>
            </a:pPr>
            <a:r>
              <a:rPr lang="en-GB" dirty="0" smtClean="0"/>
              <a:t>Agency Services Schedule included in IGT UNC.</a:t>
            </a:r>
          </a:p>
          <a:p>
            <a:endParaRPr lang="en-GB" dirty="0" smtClean="0"/>
          </a:p>
          <a:p>
            <a:endParaRPr lang="en-GB" dirty="0" smtClean="0"/>
          </a:p>
          <a:p>
            <a:endParaRPr lang="en-GB" dirty="0" smtClean="0"/>
          </a:p>
          <a:p>
            <a:pPr>
              <a:buFont typeface="Arial" pitchFamily="34" charset="0"/>
              <a:buChar char="•"/>
            </a:pPr>
            <a:endParaRPr lang="en-GB" dirty="0"/>
          </a:p>
        </p:txBody>
      </p:sp>
      <p:sp>
        <p:nvSpPr>
          <p:cNvPr id="8" name="Slide Number Placeholder 7"/>
          <p:cNvSpPr>
            <a:spLocks noGrp="1"/>
          </p:cNvSpPr>
          <p:nvPr>
            <p:ph type="sldNum" sz="quarter" idx="12"/>
          </p:nvPr>
        </p:nvSpPr>
        <p:spPr/>
        <p:txBody>
          <a:bodyPr/>
          <a:lstStyle/>
          <a:p>
            <a:fld id="{22912CAD-4956-42F3-BBC8-B0F2ABB6E2D0}" type="slidenum">
              <a:rPr lang="en-GB" smtClean="0"/>
              <a:pPr/>
              <a:t>5</a:t>
            </a:fld>
            <a:endParaRPr lang="en-GB"/>
          </a:p>
        </p:txBody>
      </p:sp>
      <p:pic>
        <p:nvPicPr>
          <p:cNvPr id="1027" name="Picture 3"/>
          <p:cNvPicPr>
            <a:picLocks noChangeAspect="1" noChangeArrowheads="1"/>
          </p:cNvPicPr>
          <p:nvPr/>
        </p:nvPicPr>
        <p:blipFill>
          <a:blip r:embed="rId2" cstate="print"/>
          <a:srcRect/>
          <a:stretch>
            <a:fillRect/>
          </a:stretch>
        </p:blipFill>
        <p:spPr bwMode="auto">
          <a:xfrm>
            <a:off x="107504" y="1772816"/>
            <a:ext cx="6313090" cy="414257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animEffect transition="in" filter="fade">
                                      <p:cBhvr>
                                        <p:cTn id="13" dur="2000"/>
                                        <p:tgtEl>
                                          <p:spTgt spid="102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412776"/>
            <a:ext cx="3970784" cy="3384376"/>
          </a:xfrm>
        </p:spPr>
        <p:txBody>
          <a:bodyPr/>
          <a:lstStyle/>
          <a:p>
            <a:pPr>
              <a:buNone/>
            </a:pPr>
            <a:r>
              <a:rPr lang="en-GB" dirty="0" smtClean="0"/>
              <a:t>Strengths</a:t>
            </a:r>
          </a:p>
          <a:p>
            <a:r>
              <a:rPr lang="en-GB" sz="1800" dirty="0" smtClean="0"/>
              <a:t>Agency Schedule under IGT UNC provides a quick reference point for Agency Services.</a:t>
            </a:r>
          </a:p>
          <a:p>
            <a:r>
              <a:rPr lang="en-GB" sz="1800" dirty="0" smtClean="0"/>
              <a:t>IGT UNC reduced in size as points to UNC (reduction in scope for dual governance).</a:t>
            </a:r>
          </a:p>
          <a:p>
            <a:endParaRPr lang="en-GB" sz="1800" dirty="0"/>
          </a:p>
        </p:txBody>
      </p:sp>
      <p:sp>
        <p:nvSpPr>
          <p:cNvPr id="5" name="Title 1"/>
          <p:cNvSpPr txBox="1">
            <a:spLocks noGrp="1"/>
          </p:cNvSpPr>
          <p:nvPr>
            <p:ph type="title"/>
          </p:nvPr>
        </p:nvSpPr>
        <p:spPr>
          <a:xfrm>
            <a:off x="457200" y="704088"/>
            <a:ext cx="8229600" cy="564672"/>
          </a:xfrm>
          <a:prstGeom prst="rect">
            <a:avLst/>
          </a:prstGeom>
        </p:spPr>
        <p:txBody>
          <a:bodyPr vert="horz" lIns="0" rIns="0" bIns="0" anchor="b">
            <a:normAutofit/>
          </a:bodyPr>
          <a:lstStyle/>
          <a:p>
            <a:pPr lvl="0">
              <a:spcBef>
                <a:spcPct val="0"/>
              </a:spcBef>
            </a:pPr>
            <a:r>
              <a:rPr kumimoji="0" lang="en-GB" sz="2000" b="1" i="0" u="sng" strike="noStrike" kern="1200" cap="none" spc="0" normalizeH="0" baseline="0" noProof="0" dirty="0" smtClean="0">
                <a:ln>
                  <a:noFill/>
                </a:ln>
                <a:solidFill>
                  <a:schemeClr val="tx2"/>
                </a:solidFill>
                <a:effectLst/>
                <a:uLnTx/>
                <a:uFillTx/>
                <a:latin typeface="+mj-lt"/>
                <a:ea typeface="+mj-ea"/>
                <a:cs typeface="+mj-cs"/>
              </a:rPr>
              <a:t>Option 1a</a:t>
            </a:r>
            <a:r>
              <a:rPr lang="en-GB" sz="2000" b="1" u="sng" dirty="0" smtClean="0">
                <a:solidFill>
                  <a:schemeClr val="tx2"/>
                </a:solidFill>
                <a:latin typeface="+mj-lt"/>
                <a:ea typeface="+mj-ea"/>
                <a:cs typeface="+mj-cs"/>
              </a:rPr>
              <a:t>– Pros and Cons</a:t>
            </a:r>
            <a:endParaRPr lang="en-GB" sz="2000" b="1" u="sng" dirty="0">
              <a:solidFill>
                <a:schemeClr val="tx2"/>
              </a:solidFill>
              <a:latin typeface="+mj-lt"/>
              <a:ea typeface="+mj-ea"/>
              <a:cs typeface="+mj-cs"/>
            </a:endParaRPr>
          </a:p>
        </p:txBody>
      </p:sp>
      <p:sp>
        <p:nvSpPr>
          <p:cNvPr id="6" name="Content Placeholder 2"/>
          <p:cNvSpPr txBox="1">
            <a:spLocks/>
          </p:cNvSpPr>
          <p:nvPr/>
        </p:nvSpPr>
        <p:spPr>
          <a:xfrm>
            <a:off x="4716016" y="1412776"/>
            <a:ext cx="3970784" cy="3672408"/>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en-GB" sz="2600" b="0" i="0" u="none" strike="noStrike" kern="1200" cap="none" spc="0" normalizeH="0" baseline="0" noProof="0" dirty="0" smtClean="0">
                <a:ln>
                  <a:noFill/>
                </a:ln>
                <a:solidFill>
                  <a:schemeClr val="tx1"/>
                </a:solidFill>
                <a:effectLst/>
                <a:uLnTx/>
                <a:uFillTx/>
                <a:latin typeface="+mn-lt"/>
                <a:ea typeface="+mn-ea"/>
                <a:cs typeface="+mn-cs"/>
              </a:rPr>
              <a:t>Weaknesses</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Arial" pitchFamily="34" charset="0"/>
              <a:buChar char="•"/>
              <a:tabLst/>
              <a:defRPr/>
            </a:pPr>
            <a:r>
              <a:rPr lang="en-GB" baseline="0" dirty="0" smtClean="0"/>
              <a:t>IGT </a:t>
            </a:r>
            <a:r>
              <a:rPr lang="en-GB" dirty="0" smtClean="0"/>
              <a:t>representation at UNC Panel*.</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Arial" pitchFamily="34" charset="0"/>
              <a:buChar char="•"/>
              <a:tabLst/>
              <a:defRPr/>
            </a:pPr>
            <a:r>
              <a:rPr kumimoji="0" lang="en-GB" b="0" i="0" u="none" strike="noStrike" kern="1200" cap="none" spc="0" normalizeH="0" baseline="0" noProof="0" dirty="0" smtClean="0">
                <a:ln>
                  <a:noFill/>
                </a:ln>
                <a:solidFill>
                  <a:schemeClr val="tx1"/>
                </a:solidFill>
                <a:effectLst/>
                <a:uLnTx/>
                <a:uFillTx/>
                <a:latin typeface="+mn-lt"/>
                <a:ea typeface="+mn-ea"/>
                <a:cs typeface="+mn-cs"/>
              </a:rPr>
              <a:t>Requirements</a:t>
            </a:r>
            <a:r>
              <a:rPr kumimoji="0" lang="en-GB" b="0" i="0" u="none" strike="noStrike" kern="1200" cap="none" spc="0" normalizeH="0" noProof="0" dirty="0" smtClean="0">
                <a:ln>
                  <a:noFill/>
                </a:ln>
                <a:solidFill>
                  <a:schemeClr val="tx1"/>
                </a:solidFill>
                <a:effectLst/>
                <a:uLnTx/>
                <a:uFillTx/>
                <a:latin typeface="+mn-lt"/>
                <a:ea typeface="+mn-ea"/>
                <a:cs typeface="+mn-cs"/>
              </a:rPr>
              <a:t> cannot be easily determined through use of IGT UNC alone.</a:t>
            </a:r>
          </a:p>
          <a:p>
            <a:pPr marL="274320" indent="-274320">
              <a:spcBef>
                <a:spcPct val="20000"/>
              </a:spcBef>
              <a:buClr>
                <a:schemeClr val="accent3"/>
              </a:buClr>
              <a:buSzPct val="95000"/>
              <a:buFont typeface="Arial" pitchFamily="34" charset="0"/>
              <a:buChar char="•"/>
              <a:defRPr/>
            </a:pPr>
            <a:r>
              <a:rPr lang="en-GB" baseline="0" dirty="0" smtClean="0"/>
              <a:t>Likely that line by line “pointing” required rather than whole paragraph</a:t>
            </a:r>
            <a:r>
              <a:rPr lang="en-GB" dirty="0" smtClean="0"/>
              <a:t> or section. </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Arial" pitchFamily="34" charset="0"/>
              <a:buChar char="•"/>
              <a:tabLst/>
              <a:defRPr/>
            </a:pPr>
            <a:endParaRPr kumimoji="0" lang="en-GB" b="0" i="0" u="none" strike="noStrike" kern="1200" cap="none" spc="0" normalizeH="0" baseline="0" noProof="0" dirty="0">
              <a:ln>
                <a:noFill/>
              </a:ln>
              <a:solidFill>
                <a:schemeClr val="tx1"/>
              </a:solidFill>
              <a:effectLst/>
              <a:uLnTx/>
              <a:uFillTx/>
              <a:latin typeface="+mn-lt"/>
              <a:ea typeface="+mn-ea"/>
              <a:cs typeface="+mn-cs"/>
            </a:endParaRPr>
          </a:p>
        </p:txBody>
      </p:sp>
      <p:sp>
        <p:nvSpPr>
          <p:cNvPr id="7" name="TextBox 6"/>
          <p:cNvSpPr txBox="1"/>
          <p:nvPr/>
        </p:nvSpPr>
        <p:spPr>
          <a:xfrm>
            <a:off x="251520" y="4869160"/>
            <a:ext cx="8496944" cy="1200329"/>
          </a:xfrm>
          <a:prstGeom prst="rect">
            <a:avLst/>
          </a:prstGeom>
          <a:noFill/>
        </p:spPr>
        <p:txBody>
          <a:bodyPr wrap="square" rtlCol="0">
            <a:spAutoFit/>
          </a:bodyPr>
          <a:lstStyle/>
          <a:p>
            <a:r>
              <a:rPr lang="en-GB" dirty="0" smtClean="0"/>
              <a:t>Further questions:</a:t>
            </a:r>
          </a:p>
          <a:p>
            <a:pPr lvl="0">
              <a:buFont typeface="Arial" pitchFamily="34" charset="0"/>
              <a:buChar char="•"/>
            </a:pPr>
            <a:r>
              <a:rPr lang="en-GB" dirty="0" smtClean="0"/>
              <a:t>  Where would ACS fit? – New “Part” in IGT UNC?</a:t>
            </a:r>
          </a:p>
          <a:p>
            <a:pPr>
              <a:buFont typeface="Arial" pitchFamily="34" charset="0"/>
              <a:buChar char="•"/>
            </a:pPr>
            <a:r>
              <a:rPr lang="en-GB" dirty="0" smtClean="0"/>
              <a:t>  Would there be changes required to UNC?</a:t>
            </a:r>
          </a:p>
          <a:p>
            <a:pPr>
              <a:buFont typeface="Arial" pitchFamily="34" charset="0"/>
              <a:buChar char="•"/>
            </a:pPr>
            <a:r>
              <a:rPr lang="en-GB" dirty="0" smtClean="0"/>
              <a:t>  CSEP </a:t>
            </a:r>
            <a:r>
              <a:rPr lang="en-GB" dirty="0" err="1" smtClean="0"/>
              <a:t>NExA</a:t>
            </a:r>
            <a:r>
              <a:rPr lang="en-GB" dirty="0" smtClean="0"/>
              <a:t> – how could this slot in (does it need to at this stage)?</a:t>
            </a:r>
          </a:p>
        </p:txBody>
      </p:sp>
      <p:sp>
        <p:nvSpPr>
          <p:cNvPr id="8" name="Slide Number Placeholder 7"/>
          <p:cNvSpPr>
            <a:spLocks noGrp="1"/>
          </p:cNvSpPr>
          <p:nvPr>
            <p:ph type="sldNum" sz="quarter" idx="12"/>
          </p:nvPr>
        </p:nvSpPr>
        <p:spPr/>
        <p:txBody>
          <a:bodyPr/>
          <a:lstStyle/>
          <a:p>
            <a:fld id="{22912CAD-4956-42F3-BBC8-B0F2ABB6E2D0}" type="slidenum">
              <a:rPr lang="en-GB" smtClean="0"/>
              <a:pPr/>
              <a:t>6</a:t>
            </a:fld>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2000"/>
                                        <p:tgtEl>
                                          <p:spTgt spid="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fade">
                                      <p:cBhvr>
                                        <p:cTn id="16" dur="2000"/>
                                        <p:tgtEl>
                                          <p:spTgt spid="4">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2000"/>
                                        <p:tgtEl>
                                          <p:spTgt spid="4">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20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07504" y="980728"/>
            <a:ext cx="8229600" cy="420656"/>
          </a:xfrm>
          <a:prstGeom prst="rect">
            <a:avLst/>
          </a:prstGeom>
        </p:spPr>
        <p:txBody>
          <a:bodyPr vert="horz" lIns="0" rIns="0" bIns="0" anchor="b">
            <a:normAutofit/>
          </a:bodyPr>
          <a:lstStyle/>
          <a:p>
            <a:r>
              <a:rPr kumimoji="0" lang="en-GB" sz="2000" b="1" i="0" u="sng" strike="noStrike" kern="1200" cap="none" spc="0" normalizeH="0" baseline="0" noProof="0" dirty="0" smtClean="0">
                <a:ln>
                  <a:noFill/>
                </a:ln>
                <a:solidFill>
                  <a:schemeClr val="tx2"/>
                </a:solidFill>
                <a:effectLst/>
                <a:uLnTx/>
                <a:uFillTx/>
                <a:latin typeface="+mj-lt"/>
                <a:ea typeface="+mj-ea"/>
                <a:cs typeface="+mj-cs"/>
              </a:rPr>
              <a:t>Option 1b </a:t>
            </a:r>
            <a:r>
              <a:rPr lang="en-GB" sz="2000" b="1" u="sng" dirty="0" smtClean="0">
                <a:solidFill>
                  <a:schemeClr val="tx2"/>
                </a:solidFill>
                <a:latin typeface="+mj-lt"/>
                <a:ea typeface="+mj-ea"/>
                <a:cs typeface="+mj-cs"/>
              </a:rPr>
              <a:t>– IGT UNC Points to UNC (No Agency Services Schedule in IGT UNC).  </a:t>
            </a:r>
            <a:endParaRPr lang="en-GB" sz="2000" b="1" u="sng" dirty="0">
              <a:solidFill>
                <a:schemeClr val="tx2"/>
              </a:solidFill>
              <a:latin typeface="+mj-lt"/>
              <a:ea typeface="+mj-ea"/>
              <a:cs typeface="+mj-cs"/>
            </a:endParaRPr>
          </a:p>
        </p:txBody>
      </p:sp>
      <p:sp>
        <p:nvSpPr>
          <p:cNvPr id="6" name="TextBox 5"/>
          <p:cNvSpPr txBox="1"/>
          <p:nvPr/>
        </p:nvSpPr>
        <p:spPr>
          <a:xfrm>
            <a:off x="6660232" y="1772816"/>
            <a:ext cx="2304256" cy="1477328"/>
          </a:xfrm>
          <a:prstGeom prst="rect">
            <a:avLst/>
          </a:prstGeom>
          <a:noFill/>
        </p:spPr>
        <p:txBody>
          <a:bodyPr wrap="square" rtlCol="0">
            <a:spAutoFit/>
          </a:bodyPr>
          <a:lstStyle/>
          <a:p>
            <a:pPr>
              <a:buFont typeface="Arial" pitchFamily="34" charset="0"/>
              <a:buChar char="•"/>
            </a:pPr>
            <a:r>
              <a:rPr lang="en-GB" dirty="0" smtClean="0"/>
              <a:t>As per Option 1a but no separate schedule for Agency Services.</a:t>
            </a:r>
          </a:p>
          <a:p>
            <a:endParaRPr lang="en-GB" dirty="0" smtClean="0"/>
          </a:p>
          <a:p>
            <a:pPr>
              <a:buFont typeface="Arial" pitchFamily="34" charset="0"/>
              <a:buChar char="•"/>
            </a:pPr>
            <a:endParaRPr lang="en-GB" dirty="0"/>
          </a:p>
        </p:txBody>
      </p:sp>
      <p:sp>
        <p:nvSpPr>
          <p:cNvPr id="8" name="Slide Number Placeholder 7"/>
          <p:cNvSpPr>
            <a:spLocks noGrp="1"/>
          </p:cNvSpPr>
          <p:nvPr>
            <p:ph type="sldNum" sz="quarter" idx="12"/>
          </p:nvPr>
        </p:nvSpPr>
        <p:spPr/>
        <p:txBody>
          <a:bodyPr/>
          <a:lstStyle/>
          <a:p>
            <a:fld id="{22912CAD-4956-42F3-BBC8-B0F2ABB6E2D0}" type="slidenum">
              <a:rPr lang="en-GB" smtClean="0"/>
              <a:pPr/>
              <a:t>7</a:t>
            </a:fld>
            <a:endParaRPr lang="en-GB"/>
          </a:p>
        </p:txBody>
      </p:sp>
      <p:pic>
        <p:nvPicPr>
          <p:cNvPr id="2052" name="Picture 4"/>
          <p:cNvPicPr>
            <a:picLocks noChangeAspect="1" noChangeArrowheads="1"/>
          </p:cNvPicPr>
          <p:nvPr/>
        </p:nvPicPr>
        <p:blipFill>
          <a:blip r:embed="rId2" cstate="print"/>
          <a:srcRect/>
          <a:stretch>
            <a:fillRect/>
          </a:stretch>
        </p:blipFill>
        <p:spPr bwMode="auto">
          <a:xfrm>
            <a:off x="35496" y="1772814"/>
            <a:ext cx="6640340" cy="367240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052"/>
                                        </p:tgtEl>
                                        <p:attrNameLst>
                                          <p:attrName>style.visibility</p:attrName>
                                        </p:attrNameLst>
                                      </p:cBhvr>
                                      <p:to>
                                        <p:strVal val="visible"/>
                                      </p:to>
                                    </p:set>
                                    <p:animEffect transition="in" filter="fade">
                                      <p:cBhvr>
                                        <p:cTn id="13" dur="2000"/>
                                        <p:tgtEl>
                                          <p:spTgt spid="205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noGrp="1"/>
          </p:cNvSpPr>
          <p:nvPr>
            <p:ph type="title"/>
          </p:nvPr>
        </p:nvSpPr>
        <p:spPr>
          <a:xfrm>
            <a:off x="457200" y="704088"/>
            <a:ext cx="8229600" cy="564672"/>
          </a:xfrm>
          <a:prstGeom prst="rect">
            <a:avLst/>
          </a:prstGeom>
        </p:spPr>
        <p:txBody>
          <a:bodyPr vert="horz" lIns="0" rIns="0" bIns="0" anchor="b">
            <a:normAutofit/>
          </a:bodyPr>
          <a:lstStyle/>
          <a:p>
            <a:pPr lvl="0">
              <a:spcBef>
                <a:spcPct val="0"/>
              </a:spcBef>
            </a:pPr>
            <a:r>
              <a:rPr kumimoji="0" lang="en-GB" sz="2000" b="1" i="0" u="sng" strike="noStrike" kern="1200" cap="none" spc="0" normalizeH="0" baseline="0" noProof="0" dirty="0" smtClean="0">
                <a:ln>
                  <a:noFill/>
                </a:ln>
                <a:solidFill>
                  <a:schemeClr val="tx2"/>
                </a:solidFill>
                <a:effectLst/>
                <a:uLnTx/>
                <a:uFillTx/>
                <a:latin typeface="+mj-lt"/>
                <a:ea typeface="+mj-ea"/>
                <a:cs typeface="+mj-cs"/>
              </a:rPr>
              <a:t>Option 1b </a:t>
            </a:r>
            <a:r>
              <a:rPr lang="en-GB" sz="2000" b="1" u="sng" dirty="0" smtClean="0">
                <a:solidFill>
                  <a:schemeClr val="tx2"/>
                </a:solidFill>
                <a:latin typeface="+mj-lt"/>
                <a:ea typeface="+mj-ea"/>
                <a:cs typeface="+mj-cs"/>
              </a:rPr>
              <a:t>– Pros and Cons (as per 1a)</a:t>
            </a:r>
            <a:endParaRPr lang="en-GB" sz="2000" b="1" u="sng" dirty="0">
              <a:solidFill>
                <a:schemeClr val="tx2"/>
              </a:solidFill>
              <a:latin typeface="+mj-lt"/>
              <a:ea typeface="+mj-ea"/>
              <a:cs typeface="+mj-cs"/>
            </a:endParaRPr>
          </a:p>
        </p:txBody>
      </p:sp>
      <p:sp>
        <p:nvSpPr>
          <p:cNvPr id="8" name="Slide Number Placeholder 7"/>
          <p:cNvSpPr>
            <a:spLocks noGrp="1"/>
          </p:cNvSpPr>
          <p:nvPr>
            <p:ph type="sldNum" sz="quarter" idx="12"/>
          </p:nvPr>
        </p:nvSpPr>
        <p:spPr/>
        <p:txBody>
          <a:bodyPr/>
          <a:lstStyle/>
          <a:p>
            <a:fld id="{22912CAD-4956-42F3-BBC8-B0F2ABB6E2D0}" type="slidenum">
              <a:rPr lang="en-GB" smtClean="0"/>
              <a:pPr/>
              <a:t>8</a:t>
            </a:fld>
            <a:endParaRPr lang="en-GB"/>
          </a:p>
        </p:txBody>
      </p:sp>
      <p:sp>
        <p:nvSpPr>
          <p:cNvPr id="10" name="Content Placeholder 2"/>
          <p:cNvSpPr>
            <a:spLocks noGrp="1"/>
          </p:cNvSpPr>
          <p:nvPr>
            <p:ph idx="1"/>
          </p:nvPr>
        </p:nvSpPr>
        <p:spPr>
          <a:xfrm>
            <a:off x="457200" y="1412776"/>
            <a:ext cx="3970784" cy="3384376"/>
          </a:xfrm>
        </p:spPr>
        <p:txBody>
          <a:bodyPr/>
          <a:lstStyle/>
          <a:p>
            <a:pPr>
              <a:buNone/>
            </a:pPr>
            <a:r>
              <a:rPr lang="en-GB" dirty="0" smtClean="0"/>
              <a:t>Strengths</a:t>
            </a:r>
          </a:p>
          <a:p>
            <a:r>
              <a:rPr lang="en-GB" sz="1800" dirty="0" smtClean="0"/>
              <a:t>IGT UNC reduced in size as points to UNC (reduction in scope for dual governance).</a:t>
            </a:r>
          </a:p>
          <a:p>
            <a:r>
              <a:rPr lang="en-GB" sz="1800" dirty="0" smtClean="0">
                <a:solidFill>
                  <a:srgbClr val="FF0000"/>
                </a:solidFill>
              </a:rPr>
              <a:t>Clear when reading a particular paragraph or section whether the IGT Agent is undertaking the activity.</a:t>
            </a:r>
          </a:p>
          <a:p>
            <a:endParaRPr lang="en-GB" sz="1800" dirty="0"/>
          </a:p>
        </p:txBody>
      </p:sp>
      <p:sp>
        <p:nvSpPr>
          <p:cNvPr id="11" name="Content Placeholder 2"/>
          <p:cNvSpPr txBox="1">
            <a:spLocks/>
          </p:cNvSpPr>
          <p:nvPr/>
        </p:nvSpPr>
        <p:spPr>
          <a:xfrm>
            <a:off x="4716016" y="1412776"/>
            <a:ext cx="3970784" cy="3672408"/>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en-GB" sz="2600" b="0" i="0" u="none" strike="noStrike" kern="1200" cap="none" spc="0" normalizeH="0" baseline="0" noProof="0" dirty="0" smtClean="0">
                <a:ln>
                  <a:noFill/>
                </a:ln>
                <a:solidFill>
                  <a:schemeClr val="tx1"/>
                </a:solidFill>
                <a:effectLst/>
                <a:uLnTx/>
                <a:uFillTx/>
                <a:latin typeface="+mn-lt"/>
                <a:ea typeface="+mn-ea"/>
                <a:cs typeface="+mn-cs"/>
              </a:rPr>
              <a:t>Weaknesses</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Arial" pitchFamily="34" charset="0"/>
              <a:buChar char="•"/>
              <a:tabLst/>
              <a:defRPr/>
            </a:pPr>
            <a:r>
              <a:rPr kumimoji="0" lang="en-GB" b="0" i="0" u="none" strike="noStrike" kern="1200" cap="none" spc="0" normalizeH="0" baseline="0" noProof="0" dirty="0" smtClean="0">
                <a:ln>
                  <a:noFill/>
                </a:ln>
                <a:solidFill>
                  <a:srgbClr val="FF0000"/>
                </a:solidFill>
                <a:effectLst/>
                <a:uLnTx/>
                <a:uFillTx/>
                <a:latin typeface="+mn-lt"/>
                <a:ea typeface="+mn-ea"/>
                <a:cs typeface="+mn-cs"/>
              </a:rPr>
              <a:t>Loss of quick</a:t>
            </a:r>
            <a:r>
              <a:rPr kumimoji="0" lang="en-GB" b="0" i="0" u="none" strike="noStrike" kern="1200" cap="none" spc="0" normalizeH="0" noProof="0" dirty="0" smtClean="0">
                <a:ln>
                  <a:noFill/>
                </a:ln>
                <a:solidFill>
                  <a:srgbClr val="FF0000"/>
                </a:solidFill>
                <a:effectLst/>
                <a:uLnTx/>
                <a:uFillTx/>
                <a:latin typeface="+mn-lt"/>
                <a:ea typeface="+mn-ea"/>
                <a:cs typeface="+mn-cs"/>
              </a:rPr>
              <a:t> reference “guide” compared to option 1a.</a:t>
            </a:r>
            <a:endParaRPr kumimoji="0" lang="en-GB" b="0" i="0" u="none" strike="noStrike" kern="1200" cap="none" spc="0" normalizeH="0" baseline="0" noProof="0" dirty="0" smtClean="0">
              <a:ln>
                <a:noFill/>
              </a:ln>
              <a:solidFill>
                <a:srgbClr val="FF0000"/>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Arial" pitchFamily="34" charset="0"/>
              <a:buChar char="•"/>
              <a:tabLst/>
              <a:defRPr/>
            </a:pPr>
            <a:r>
              <a:rPr lang="en-GB" baseline="0" dirty="0" smtClean="0"/>
              <a:t>IGT </a:t>
            </a:r>
            <a:r>
              <a:rPr lang="en-GB" dirty="0" smtClean="0"/>
              <a:t>representation at UNC Panel.</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Arial" pitchFamily="34" charset="0"/>
              <a:buChar char="•"/>
              <a:tabLst/>
              <a:defRPr/>
            </a:pPr>
            <a:r>
              <a:rPr kumimoji="0" lang="en-GB" b="0" i="0" u="none" strike="noStrike" kern="1200" cap="none" spc="0" normalizeH="0" baseline="0" noProof="0" dirty="0" smtClean="0">
                <a:ln>
                  <a:noFill/>
                </a:ln>
                <a:solidFill>
                  <a:schemeClr val="tx1"/>
                </a:solidFill>
                <a:effectLst/>
                <a:uLnTx/>
                <a:uFillTx/>
                <a:latin typeface="+mn-lt"/>
                <a:ea typeface="+mn-ea"/>
                <a:cs typeface="+mn-cs"/>
              </a:rPr>
              <a:t>Requirements</a:t>
            </a:r>
            <a:r>
              <a:rPr kumimoji="0" lang="en-GB" b="0" i="0" u="none" strike="noStrike" kern="1200" cap="none" spc="0" normalizeH="0" noProof="0" dirty="0" smtClean="0">
                <a:ln>
                  <a:noFill/>
                </a:ln>
                <a:solidFill>
                  <a:schemeClr val="tx1"/>
                </a:solidFill>
                <a:effectLst/>
                <a:uLnTx/>
                <a:uFillTx/>
                <a:latin typeface="+mn-lt"/>
                <a:ea typeface="+mn-ea"/>
                <a:cs typeface="+mn-cs"/>
              </a:rPr>
              <a:t> cannot be easily determined through use of IGT UNC alone.</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Arial" pitchFamily="34" charset="0"/>
              <a:buChar char="•"/>
              <a:tabLst/>
              <a:defRPr/>
            </a:pPr>
            <a:r>
              <a:rPr lang="en-GB" baseline="0" dirty="0" smtClean="0"/>
              <a:t>Likely that line by line “pointing” required rather than whole paragraph</a:t>
            </a:r>
            <a:r>
              <a:rPr lang="en-GB" dirty="0" smtClean="0"/>
              <a:t> or section.</a:t>
            </a:r>
            <a:endParaRPr kumimoji="0" lang="en-GB" b="0" i="0" u="none" strike="noStrike" kern="1200" cap="none" spc="0" normalizeH="0" baseline="0" noProof="0" dirty="0">
              <a:ln>
                <a:noFill/>
              </a:ln>
              <a:solidFill>
                <a:schemeClr val="tx1"/>
              </a:solidFill>
              <a:effectLst/>
              <a:uLnTx/>
              <a:uFillTx/>
              <a:latin typeface="+mn-lt"/>
              <a:ea typeface="+mn-ea"/>
              <a:cs typeface="+mn-cs"/>
            </a:endParaRPr>
          </a:p>
        </p:txBody>
      </p:sp>
      <p:sp>
        <p:nvSpPr>
          <p:cNvPr id="12" name="TextBox 11"/>
          <p:cNvSpPr txBox="1"/>
          <p:nvPr/>
        </p:nvSpPr>
        <p:spPr>
          <a:xfrm>
            <a:off x="251520" y="4869160"/>
            <a:ext cx="8496944" cy="1754326"/>
          </a:xfrm>
          <a:prstGeom prst="rect">
            <a:avLst/>
          </a:prstGeom>
          <a:noFill/>
        </p:spPr>
        <p:txBody>
          <a:bodyPr wrap="square" rtlCol="0">
            <a:spAutoFit/>
          </a:bodyPr>
          <a:lstStyle/>
          <a:p>
            <a:r>
              <a:rPr lang="en-GB" dirty="0" smtClean="0"/>
              <a:t>Further questions:</a:t>
            </a:r>
          </a:p>
          <a:p>
            <a:pPr lvl="0">
              <a:buFont typeface="Arial" pitchFamily="34" charset="0"/>
              <a:buChar char="•"/>
            </a:pPr>
            <a:r>
              <a:rPr lang="en-GB" dirty="0" smtClean="0"/>
              <a:t>  Where would ACS fit? – New “Part” in IGT UNC?</a:t>
            </a:r>
          </a:p>
          <a:p>
            <a:pPr>
              <a:buFont typeface="Arial" pitchFamily="34" charset="0"/>
              <a:buChar char="•"/>
            </a:pPr>
            <a:r>
              <a:rPr lang="en-GB" dirty="0" smtClean="0"/>
              <a:t>  Would there be changes required to UNC?</a:t>
            </a:r>
          </a:p>
          <a:p>
            <a:pPr>
              <a:buFont typeface="Arial" pitchFamily="34" charset="0"/>
              <a:buChar char="•"/>
            </a:pPr>
            <a:r>
              <a:rPr lang="en-GB" dirty="0" smtClean="0"/>
              <a:t>  CSEP </a:t>
            </a:r>
            <a:r>
              <a:rPr lang="en-GB" dirty="0" err="1" smtClean="0"/>
              <a:t>NExA</a:t>
            </a:r>
            <a:r>
              <a:rPr lang="en-GB" dirty="0" smtClean="0"/>
              <a:t> – how could this slot in (does it need to at this stage)?</a:t>
            </a:r>
          </a:p>
          <a:p>
            <a:pPr>
              <a:buFont typeface="Arial" pitchFamily="34" charset="0"/>
              <a:buChar char="•"/>
            </a:pPr>
            <a:r>
              <a:rPr lang="en-GB" dirty="0" smtClean="0">
                <a:solidFill>
                  <a:srgbClr val="FF0000"/>
                </a:solidFill>
              </a:rPr>
              <a:t>Hybrid approach of including Agency responsibility under paragraph and new “part”?</a:t>
            </a:r>
            <a:endParaRPr lang="en-GB"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2000"/>
                                        <p:tgtEl>
                                          <p:spTgt spid="10">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xEl>
                                              <p:pRg st="1" end="1"/>
                                            </p:txEl>
                                          </p:spTgt>
                                        </p:tgtEl>
                                        <p:attrNameLst>
                                          <p:attrName>style.visibility</p:attrName>
                                        </p:attrNameLst>
                                      </p:cBhvr>
                                      <p:to>
                                        <p:strVal val="visible"/>
                                      </p:to>
                                    </p:set>
                                    <p:animEffect transition="in" filter="fade">
                                      <p:cBhvr>
                                        <p:cTn id="16" dur="2000"/>
                                        <p:tgtEl>
                                          <p:spTgt spid="10">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Effect transition="in" filter="fade">
                                      <p:cBhvr>
                                        <p:cTn id="19" dur="2000"/>
                                        <p:tgtEl>
                                          <p:spTgt spid="10">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20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build="allAtOnce"/>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07504" y="980728"/>
            <a:ext cx="8229600" cy="420656"/>
          </a:xfrm>
          <a:prstGeom prst="rect">
            <a:avLst/>
          </a:prstGeom>
        </p:spPr>
        <p:txBody>
          <a:bodyPr vert="horz" lIns="0" rIns="0" bIns="0" anchor="b">
            <a:normAutofit fontScale="85000" lnSpcReduction="10000"/>
          </a:bodyPr>
          <a:lstStyle/>
          <a:p>
            <a:r>
              <a:rPr kumimoji="0" lang="en-GB" sz="2000" b="1" i="0" u="sng" strike="noStrike" kern="1200" cap="none" spc="0" normalizeH="0" baseline="0" noProof="0" dirty="0" smtClean="0">
                <a:ln>
                  <a:noFill/>
                </a:ln>
                <a:solidFill>
                  <a:schemeClr val="tx2"/>
                </a:solidFill>
                <a:effectLst/>
                <a:uLnTx/>
                <a:uFillTx/>
                <a:latin typeface="+mj-lt"/>
                <a:ea typeface="+mj-ea"/>
                <a:cs typeface="+mj-cs"/>
              </a:rPr>
              <a:t>Option 1c </a:t>
            </a:r>
            <a:r>
              <a:rPr lang="en-GB" sz="2100" b="1" u="sng" dirty="0" smtClean="0">
                <a:solidFill>
                  <a:schemeClr val="tx2"/>
                </a:solidFill>
                <a:latin typeface="+mj-lt"/>
                <a:ea typeface="+mj-ea"/>
                <a:cs typeface="+mj-cs"/>
              </a:rPr>
              <a:t>-</a:t>
            </a:r>
            <a:r>
              <a:rPr lang="da-DK" sz="2100" b="1" u="sng" dirty="0" smtClean="0">
                <a:solidFill>
                  <a:schemeClr val="tx2"/>
                </a:solidFill>
                <a:latin typeface="+mj-lt"/>
                <a:ea typeface="+mj-ea"/>
                <a:cs typeface="+mj-cs"/>
              </a:rPr>
              <a:t> </a:t>
            </a:r>
            <a:r>
              <a:rPr lang="en-GB" sz="2100" b="1" u="sng" dirty="0" smtClean="0">
                <a:solidFill>
                  <a:schemeClr val="tx2"/>
                </a:solidFill>
                <a:latin typeface="+mj-lt"/>
                <a:ea typeface="+mj-ea"/>
                <a:cs typeface="+mj-cs"/>
              </a:rPr>
              <a:t>Codes Aligned Where Possible with Agency Services Schedule in IGT UNC</a:t>
            </a:r>
            <a:endParaRPr lang="en-GB" sz="2100" b="1" u="sng" dirty="0">
              <a:solidFill>
                <a:schemeClr val="tx2"/>
              </a:solidFill>
              <a:latin typeface="+mj-lt"/>
              <a:ea typeface="+mj-ea"/>
              <a:cs typeface="+mj-cs"/>
            </a:endParaRPr>
          </a:p>
        </p:txBody>
      </p:sp>
      <p:sp>
        <p:nvSpPr>
          <p:cNvPr id="6" name="TextBox 5"/>
          <p:cNvSpPr txBox="1"/>
          <p:nvPr/>
        </p:nvSpPr>
        <p:spPr>
          <a:xfrm>
            <a:off x="6660232" y="1772816"/>
            <a:ext cx="2232248" cy="3139321"/>
          </a:xfrm>
          <a:prstGeom prst="rect">
            <a:avLst/>
          </a:prstGeom>
          <a:noFill/>
        </p:spPr>
        <p:txBody>
          <a:bodyPr wrap="square" rtlCol="0">
            <a:spAutoFit/>
          </a:bodyPr>
          <a:lstStyle/>
          <a:p>
            <a:pPr>
              <a:buFont typeface="Arial" pitchFamily="34" charset="0"/>
              <a:buChar char="•"/>
            </a:pPr>
            <a:r>
              <a:rPr lang="en-GB" dirty="0" smtClean="0"/>
              <a:t> Text aligned between IGT UNC and UNC where relevant/possible.</a:t>
            </a:r>
          </a:p>
          <a:p>
            <a:pPr>
              <a:buFont typeface="Arial" pitchFamily="34" charset="0"/>
              <a:buChar char="•"/>
            </a:pPr>
            <a:endParaRPr lang="en-GB" dirty="0" smtClean="0"/>
          </a:p>
          <a:p>
            <a:pPr>
              <a:buFont typeface="Arial" pitchFamily="34" charset="0"/>
              <a:buChar char="•"/>
            </a:pPr>
            <a:r>
              <a:rPr lang="en-GB" dirty="0" smtClean="0"/>
              <a:t>Agency Services Schedule included in IGT UNC.</a:t>
            </a:r>
          </a:p>
          <a:p>
            <a:endParaRPr lang="en-GB" dirty="0" smtClean="0"/>
          </a:p>
          <a:p>
            <a:endParaRPr lang="en-GB" dirty="0" smtClean="0"/>
          </a:p>
          <a:p>
            <a:pPr>
              <a:buFont typeface="Arial" pitchFamily="34" charset="0"/>
              <a:buChar char="•"/>
            </a:pPr>
            <a:endParaRPr lang="en-GB" dirty="0"/>
          </a:p>
        </p:txBody>
      </p:sp>
      <p:sp>
        <p:nvSpPr>
          <p:cNvPr id="8" name="Slide Number Placeholder 7"/>
          <p:cNvSpPr>
            <a:spLocks noGrp="1"/>
          </p:cNvSpPr>
          <p:nvPr>
            <p:ph type="sldNum" sz="quarter" idx="12"/>
          </p:nvPr>
        </p:nvSpPr>
        <p:spPr/>
        <p:txBody>
          <a:bodyPr/>
          <a:lstStyle/>
          <a:p>
            <a:fld id="{22912CAD-4956-42F3-BBC8-B0F2ABB6E2D0}" type="slidenum">
              <a:rPr lang="en-GB" smtClean="0"/>
              <a:pPr/>
              <a:t>9</a:t>
            </a:fld>
            <a:endParaRPr lang="en-GB"/>
          </a:p>
        </p:txBody>
      </p:sp>
      <p:pic>
        <p:nvPicPr>
          <p:cNvPr id="3074" name="Picture 2"/>
          <p:cNvPicPr>
            <a:picLocks noChangeAspect="1" noChangeArrowheads="1"/>
          </p:cNvPicPr>
          <p:nvPr/>
        </p:nvPicPr>
        <p:blipFill>
          <a:blip r:embed="rId2" cstate="print"/>
          <a:srcRect/>
          <a:stretch>
            <a:fillRect/>
          </a:stretch>
        </p:blipFill>
        <p:spPr bwMode="auto">
          <a:xfrm>
            <a:off x="80010" y="1772816"/>
            <a:ext cx="6580222" cy="403244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074"/>
                                        </p:tgtEl>
                                        <p:attrNameLst>
                                          <p:attrName>style.visibility</p:attrName>
                                        </p:attrNameLst>
                                      </p:cBhvr>
                                      <p:to>
                                        <p:strVal val="visible"/>
                                      </p:to>
                                    </p:set>
                                    <p:animEffect transition="in" filter="fade">
                                      <p:cBhvr>
                                        <p:cTn id="13" dur="2000"/>
                                        <p:tgtEl>
                                          <p:spTgt spid="307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472</TotalTime>
  <Words>660</Words>
  <Application>Microsoft Office PowerPoint</Application>
  <PresentationFormat>On-screen Show (4:3)</PresentationFormat>
  <Paragraphs>97</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Flow</vt:lpstr>
      <vt:lpstr>DG039 Single Service Provider Governance Options: Development of Option 1</vt:lpstr>
      <vt:lpstr>Current Arrangements (Recap)</vt:lpstr>
      <vt:lpstr>Slide 3</vt:lpstr>
      <vt:lpstr>Option 1 – Pros and Cons (recap)</vt:lpstr>
      <vt:lpstr>Slide 5</vt:lpstr>
      <vt:lpstr>Option 1a– Pros and Cons</vt:lpstr>
      <vt:lpstr>Slide 7</vt:lpstr>
      <vt:lpstr>Option 1b – Pros and Cons (as per 1a)</vt:lpstr>
      <vt:lpstr>Slide 9</vt:lpstr>
      <vt:lpstr>Option 1c – Pros and Cons</vt:lpstr>
      <vt:lpstr>   Other options, questions or issues  *Ongoing costs cannot be overlooked at this stage;  The cost of Transporter funded modifications will also need to be reviewed e.g. Reduction of confirmation window under 21 day switching estimated at £500k. Any potential IGT contribution would be straight off IGT bottom line.  What if GDN raises modification for “Transporter” benefit which IGTs do not support and would require IGT financial contribution if implemented ? IGTs need to have a say at relevant Forum – UNC Panel?  CSEP NExA – if this is to slot into Code (UNC?) IGTs will need to be able to have a say should any changes be proposed.  Do IGTs need to be considered under objective b when UNC mod raised? - (potential issue that only needs to apply to only “one or more other relevant gas transporters”).  Does objective d of UNC need amending ? i.e. Amend “DN Operators” to “Gas Transporters” as a modification can also affect competition between IGTs and Shippers and won’t be assessed separately under IGT UNC if “pointing” approach used? </vt:lpstr>
    </vt:vector>
  </TitlesOfParts>
  <Company>Inexus Services 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DG039 Single Service Provider Governance Straw Man Options</dc:title>
  <dc:creator>gethyn_h</dc:creator>
  <cp:lastModifiedBy>gethyn_h</cp:lastModifiedBy>
  <cp:revision>52</cp:revision>
  <dcterms:created xsi:type="dcterms:W3CDTF">2012-03-06T15:49:53Z</dcterms:created>
  <dcterms:modified xsi:type="dcterms:W3CDTF">2012-06-13T09:22:37Z</dcterms:modified>
</cp:coreProperties>
</file>