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7" autoAdjust="0"/>
  </p:normalViewPr>
  <p:slideViewPr>
    <p:cSldViewPr>
      <p:cViewPr>
        <p:scale>
          <a:sx n="100" d="100"/>
          <a:sy n="100" d="100"/>
        </p:scale>
        <p:origin x="-90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F411E-B6FE-41E1-8D4A-275B0059C33C}" type="datetimeFigureOut">
              <a:rPr lang="en-GB" smtClean="0"/>
              <a:pPr/>
              <a:t>07/03/2012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A4D43-AB36-47D7-BC58-042DF98C47A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F7E4F-5E05-43ED-B611-51A6B188FE8E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130A7-CE9F-4803-B5C3-B6CB480CE272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B83E-4044-48DD-8ABB-915A74D85D3D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71684-6F6F-46F7-8772-BC3255640030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87ABF-009B-4674-A868-895222BAD3D1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ECBD6-2ACA-49FA-BC67-A20A86601A8A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5530-2FCF-4E7A-9CDC-1B87B4883BBF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8000-FF6A-4FDE-8721-DA6D821F23FC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09FB-2DF6-4B89-8878-11D2479A4476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9280-A2F6-47D7-AD96-E2C5E2EE267D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2594-8D8C-4061-9B4D-56022A003690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70C433-7209-437B-BFD7-D83641951904}" type="datetime1">
              <a:rPr lang="en-GB" smtClean="0"/>
              <a:pPr/>
              <a:t>07/03/2012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912CAD-4956-42F3-BBC8-B0F2ABB6E2D0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DG039 Single Service Provider Governance Straw Man Options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21</a:t>
            </a:r>
            <a:r>
              <a:rPr lang="en-GB" baseline="30000" dirty="0" smtClean="0"/>
              <a:t>st</a:t>
            </a:r>
            <a:r>
              <a:rPr lang="en-GB" dirty="0" smtClean="0"/>
              <a:t> March 2012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Current Arrangements</a:t>
            </a:r>
            <a:endParaRPr lang="en-GB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44824"/>
            <a:ext cx="5040560" cy="350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64088" y="2178730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smtClean="0"/>
              <a:t>Key areas: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GDN Special Condition A15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Agency Charging Statement (prepared under Standard Special Condition A15(7) to (12) of Gas Transporter’s Licence</a:t>
            </a:r>
            <a:r>
              <a:rPr lang="en-GB" dirty="0" smtClean="0"/>
              <a:t>).</a:t>
            </a:r>
          </a:p>
          <a:p>
            <a:pPr>
              <a:buFont typeface="Arial" pitchFamily="34" charset="0"/>
              <a:buChar char="•"/>
            </a:pP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Agency Services Agreement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UNC Section V6.5.</a:t>
            </a:r>
          </a:p>
          <a:p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31851"/>
            <a:ext cx="609122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7504" y="980728"/>
            <a:ext cx="8229600" cy="42065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 </a:t>
            </a: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</a:t>
            </a:r>
            <a:r>
              <a:rPr lang="en-GB" sz="2000" b="1" u="sng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IGT LICENCE CONDITION &amp; THINNING OUT OF </a:t>
            </a:r>
            <a:r>
              <a:rPr lang="en-GB" sz="2000" b="1" u="sng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iUNC</a:t>
            </a:r>
            <a:endParaRPr lang="en-GB" sz="2000" b="1" u="sng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1772816"/>
            <a:ext cx="25922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IGT Licence condition to mirror A15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ACS introduced under IGT Licence Condition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ASA in place between IGT and </a:t>
            </a:r>
            <a:r>
              <a:rPr lang="en-GB" dirty="0" smtClean="0"/>
              <a:t>SSP.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Parts of </a:t>
            </a:r>
            <a:r>
              <a:rPr lang="en-GB" dirty="0" err="1" smtClean="0"/>
              <a:t>iUNC</a:t>
            </a:r>
            <a:r>
              <a:rPr lang="en-GB" dirty="0" smtClean="0"/>
              <a:t> stripped and referred to UNC</a:t>
            </a:r>
            <a:r>
              <a:rPr lang="en-GB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UNC V6.5 equivalent added to </a:t>
            </a:r>
            <a:r>
              <a:rPr lang="en-GB" dirty="0" err="1" smtClean="0"/>
              <a:t>iUNC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CSEP </a:t>
            </a:r>
            <a:r>
              <a:rPr lang="en-GB" dirty="0" err="1" smtClean="0"/>
              <a:t>NExA</a:t>
            </a:r>
            <a:r>
              <a:rPr lang="en-GB" dirty="0" smtClean="0"/>
              <a:t> thinned out.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3970784" cy="338437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dirty="0" smtClean="0"/>
              <a:t>Strengths</a:t>
            </a:r>
          </a:p>
          <a:p>
            <a:r>
              <a:rPr lang="en-GB" sz="1800" dirty="0" smtClean="0"/>
              <a:t>Licence requirement makes single agent clear requirement for new IGT market entrants.</a:t>
            </a:r>
          </a:p>
          <a:p>
            <a:r>
              <a:rPr lang="en-GB" sz="1800" dirty="0" smtClean="0"/>
              <a:t>Allows for ACS to be constructed under Licence (avoiding unnecessary margin squeeze on IGTs).</a:t>
            </a:r>
          </a:p>
          <a:p>
            <a:r>
              <a:rPr lang="en-GB" sz="1800" dirty="0" smtClean="0"/>
              <a:t>IGT UNC reduced in size as points to UNC (reduction in scope for dual governance).</a:t>
            </a:r>
          </a:p>
          <a:p>
            <a:r>
              <a:rPr lang="en-GB" sz="1800" dirty="0" smtClean="0"/>
              <a:t>CSEP </a:t>
            </a:r>
            <a:r>
              <a:rPr lang="en-GB" sz="1800" dirty="0" err="1" smtClean="0"/>
              <a:t>NExA</a:t>
            </a:r>
            <a:r>
              <a:rPr lang="en-GB" sz="1800" dirty="0" smtClean="0"/>
              <a:t> agreement reduced in size.</a:t>
            </a:r>
          </a:p>
          <a:p>
            <a:pPr>
              <a:buNone/>
            </a:pPr>
            <a:endParaRPr lang="en-GB" sz="1800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 </a:t>
            </a: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</a:t>
            </a:r>
            <a:r>
              <a:rPr lang="en-GB" sz="2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– Pros and Cons</a:t>
            </a:r>
            <a:endParaRPr lang="en-GB" sz="2000" b="1" u="sng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16016" y="1412776"/>
            <a:ext cx="3970784" cy="36724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Weaknesses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IGT voting at UNC panel.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5013176"/>
            <a:ext cx="84969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smtClean="0"/>
              <a:t>Variations: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 Do </a:t>
            </a:r>
            <a:r>
              <a:rPr lang="en-GB" dirty="0" smtClean="0"/>
              <a:t>not strip and refer </a:t>
            </a:r>
            <a:r>
              <a:rPr lang="en-GB" dirty="0" err="1" smtClean="0"/>
              <a:t>iUNC</a:t>
            </a:r>
            <a:r>
              <a:rPr lang="en-GB" dirty="0" smtClean="0"/>
              <a:t> to UNC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Resolves </a:t>
            </a:r>
            <a:r>
              <a:rPr lang="en-GB" dirty="0" smtClean="0"/>
              <a:t>IGT voting issue at UNC Panel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Raises </a:t>
            </a:r>
            <a:r>
              <a:rPr lang="en-GB" dirty="0" smtClean="0"/>
              <a:t>possible issue of dual </a:t>
            </a:r>
            <a:r>
              <a:rPr lang="en-GB" dirty="0" smtClean="0"/>
              <a:t>governance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 Quicker solution to implement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7504" y="980728"/>
            <a:ext cx="8229600" cy="42065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 2 </a:t>
            </a:r>
            <a:r>
              <a:rPr lang="en-GB" sz="2000" b="1" u="sng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SPAA Requirement for IGT SSP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2200" y="1772816"/>
            <a:ext cx="25922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SPAA main contractual vehicle for single agent.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ASA in place between IGT and SSP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Parts of </a:t>
            </a:r>
            <a:r>
              <a:rPr lang="en-GB" dirty="0" err="1" smtClean="0"/>
              <a:t>iUNC</a:t>
            </a:r>
            <a:r>
              <a:rPr lang="en-GB" dirty="0" smtClean="0"/>
              <a:t> stripped and referred to UNC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UNC V6.5 equivalent added to </a:t>
            </a:r>
            <a:r>
              <a:rPr lang="en-GB" dirty="0" err="1" smtClean="0"/>
              <a:t>iUNC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CSEP </a:t>
            </a:r>
            <a:r>
              <a:rPr lang="en-GB" dirty="0" err="1" smtClean="0"/>
              <a:t>NExA</a:t>
            </a:r>
            <a:r>
              <a:rPr lang="en-GB" dirty="0" smtClean="0"/>
              <a:t> thinned out.</a:t>
            </a:r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998" y="1701598"/>
            <a:ext cx="5831170" cy="424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3970784" cy="3384376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Strengths</a:t>
            </a:r>
          </a:p>
          <a:p>
            <a:r>
              <a:rPr lang="en-GB" sz="1800" dirty="0" smtClean="0"/>
              <a:t>Single existing governance framework for single agent.</a:t>
            </a:r>
          </a:p>
          <a:p>
            <a:r>
              <a:rPr lang="en-GB" sz="1800" dirty="0" smtClean="0"/>
              <a:t>IGT UNC reduced in size as points to UNC (reduction in scope for dual governance).</a:t>
            </a:r>
          </a:p>
          <a:p>
            <a:r>
              <a:rPr lang="en-GB" sz="1800" dirty="0" smtClean="0"/>
              <a:t>CSEP </a:t>
            </a:r>
            <a:r>
              <a:rPr lang="en-GB" sz="1800" dirty="0" err="1" smtClean="0"/>
              <a:t>NExA</a:t>
            </a:r>
            <a:r>
              <a:rPr lang="en-GB" sz="1800" dirty="0" smtClean="0"/>
              <a:t> agreement reduced in size.</a:t>
            </a:r>
          </a:p>
          <a:p>
            <a:endParaRPr lang="en-GB" sz="1800" dirty="0"/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 2 </a:t>
            </a:r>
            <a:r>
              <a:rPr lang="en-GB" sz="2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– Pros and Cons</a:t>
            </a:r>
            <a:endParaRPr lang="en-GB" sz="2000" b="1" u="sng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16016" y="1412776"/>
            <a:ext cx="3970784" cy="36724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Weaknesses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lang="en-GB" dirty="0" smtClean="0"/>
              <a:t>Where would ACS fit? – </a:t>
            </a:r>
            <a:r>
              <a:rPr lang="en-GB" dirty="0" err="1" smtClean="0"/>
              <a:t>iUNC</a:t>
            </a:r>
            <a:r>
              <a:rPr lang="en-GB" dirty="0" smtClean="0"/>
              <a:t>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May require change to existing GDN governance</a:t>
            </a:r>
            <a:r>
              <a:rPr kumimoji="0" lang="en-GB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around single agent.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86916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Variations: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 ?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504" y="980728"/>
            <a:ext cx="8229600" cy="42065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 </a:t>
            </a: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</a:t>
            </a:r>
            <a:r>
              <a:rPr lang="en-GB" sz="2000" b="1" u="sng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</a:t>
            </a:r>
            <a:r>
              <a:rPr lang="da-DK" sz="2000" b="1" u="sng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Single Network Code for IGTs &amp; GDNs</a:t>
            </a:r>
            <a:endParaRPr lang="en-GB" sz="2000" b="1" u="sng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1772816"/>
            <a:ext cx="25922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Single UNC for IGTs and GDNs.</a:t>
            </a:r>
          </a:p>
          <a:p>
            <a:pPr>
              <a:buFont typeface="Arial" pitchFamily="34" charset="0"/>
              <a:buChar char="•"/>
            </a:pP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IGT </a:t>
            </a:r>
            <a:r>
              <a:rPr lang="en-GB" dirty="0" smtClean="0"/>
              <a:t>Licence condition to mirror A15.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ACS introduced under IGT Licence Condition.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ASA in place between IGT and SSP.</a:t>
            </a:r>
          </a:p>
          <a:p>
            <a:endParaRPr lang="en-GB" dirty="0" smtClean="0"/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10" y="1628800"/>
            <a:ext cx="611411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3970784" cy="3384376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Strengths</a:t>
            </a:r>
          </a:p>
          <a:p>
            <a:r>
              <a:rPr lang="en-GB" sz="1800" dirty="0" smtClean="0"/>
              <a:t>Single governance model for GDNs and IGTs.</a:t>
            </a:r>
          </a:p>
          <a:p>
            <a:r>
              <a:rPr lang="en-GB" sz="1800" dirty="0" smtClean="0"/>
              <a:t>Avoids dual governance.</a:t>
            </a:r>
          </a:p>
          <a:p>
            <a:r>
              <a:rPr lang="en-GB" sz="1800" dirty="0" smtClean="0"/>
              <a:t>Allows for ACS to be constructed under Licence (avoiding unnecessary margin squeeze on IGTs).</a:t>
            </a:r>
          </a:p>
          <a:p>
            <a:pPr>
              <a:buNone/>
            </a:pPr>
            <a:endParaRPr lang="en-GB" sz="1800" dirty="0"/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Option </a:t>
            </a:r>
            <a:r>
              <a:rPr kumimoji="0" lang="en-GB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</a:t>
            </a:r>
            <a:r>
              <a:rPr lang="en-GB" sz="2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– Pros and Cons</a:t>
            </a:r>
            <a:endParaRPr lang="en-GB" sz="2000" b="1" u="sng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16016" y="1412776"/>
            <a:ext cx="3970784" cy="36724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Weaknesses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lang="en-GB" dirty="0" smtClean="0"/>
              <a:t>Time consuming project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Beyond</a:t>
            </a:r>
            <a:r>
              <a:rPr kumimoji="0" lang="en-GB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scope of single agent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lang="en-GB" baseline="0" dirty="0" smtClean="0"/>
              <a:t>Parts</a:t>
            </a:r>
            <a:r>
              <a:rPr lang="en-GB" dirty="0" smtClean="0"/>
              <a:t> of </a:t>
            </a:r>
            <a:r>
              <a:rPr lang="en-GB" dirty="0" err="1" smtClean="0"/>
              <a:t>iUNC</a:t>
            </a:r>
            <a:r>
              <a:rPr lang="en-GB" dirty="0" smtClean="0"/>
              <a:t> are IGT specific and so if moved to UNC, actual governance of UNC would need amending.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86916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Variations: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 CSEP </a:t>
            </a:r>
            <a:r>
              <a:rPr lang="en-GB" dirty="0" err="1" smtClean="0"/>
              <a:t>NExA</a:t>
            </a:r>
            <a:r>
              <a:rPr lang="en-GB" dirty="0" smtClean="0"/>
              <a:t> could also be moved into UNC.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b="1" u="sng" dirty="0" smtClean="0"/>
              <a:t>Other options?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2CAD-4956-42F3-BBC8-B0F2ABB6E2D0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164</TotalTime>
  <Words>437</Words>
  <Application>Microsoft Office PowerPoint</Application>
  <PresentationFormat>On-screen Show (4:3)</PresentationFormat>
  <Paragraphs>85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DG039 Single Service Provider Governance Straw Man Options</vt:lpstr>
      <vt:lpstr>Current Arrangements</vt:lpstr>
      <vt:lpstr>Slide 3</vt:lpstr>
      <vt:lpstr>Option 1 – Pros and Cons</vt:lpstr>
      <vt:lpstr>Slide 5</vt:lpstr>
      <vt:lpstr>Option 2 – Pros and Cons</vt:lpstr>
      <vt:lpstr>Slide 7</vt:lpstr>
      <vt:lpstr>Option 3 – Pros and Cons</vt:lpstr>
      <vt:lpstr>Other options?</vt:lpstr>
    </vt:vector>
  </TitlesOfParts>
  <Company>Inexus Services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DG039 Single Service Provider Governance Straw Man Options</dc:title>
  <dc:creator>gethyn_h</dc:creator>
  <cp:lastModifiedBy>gethyn_h</cp:lastModifiedBy>
  <cp:revision>19</cp:revision>
  <dcterms:created xsi:type="dcterms:W3CDTF">2012-03-06T15:49:53Z</dcterms:created>
  <dcterms:modified xsi:type="dcterms:W3CDTF">2012-03-07T12:47:19Z</dcterms:modified>
</cp:coreProperties>
</file>